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sldIdLst>
    <p:sldId id="256" r:id="rId2"/>
    <p:sldId id="358" r:id="rId3"/>
    <p:sldId id="359" r:id="rId4"/>
    <p:sldId id="360" r:id="rId5"/>
    <p:sldId id="361" r:id="rId6"/>
    <p:sldId id="388" r:id="rId7"/>
    <p:sldId id="362" r:id="rId8"/>
    <p:sldId id="363" r:id="rId9"/>
    <p:sldId id="364" r:id="rId10"/>
    <p:sldId id="365" r:id="rId11"/>
    <p:sldId id="366" r:id="rId12"/>
    <p:sldId id="390" r:id="rId13"/>
    <p:sldId id="367" r:id="rId14"/>
    <p:sldId id="389" r:id="rId15"/>
    <p:sldId id="368" r:id="rId16"/>
    <p:sldId id="391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416" r:id="rId37"/>
    <p:sldId id="417" r:id="rId38"/>
    <p:sldId id="419" r:id="rId39"/>
    <p:sldId id="418" r:id="rId40"/>
    <p:sldId id="392" r:id="rId41"/>
    <p:sldId id="420" r:id="rId42"/>
    <p:sldId id="421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  <p:sldId id="413" r:id="rId64"/>
    <p:sldId id="414" r:id="rId65"/>
    <p:sldId id="427" r:id="rId66"/>
    <p:sldId id="428" r:id="rId67"/>
    <p:sldId id="422" r:id="rId68"/>
    <p:sldId id="423" r:id="rId69"/>
    <p:sldId id="424" r:id="rId70"/>
    <p:sldId id="425" r:id="rId71"/>
    <p:sldId id="429" r:id="rId72"/>
    <p:sldId id="443" r:id="rId73"/>
    <p:sldId id="444" r:id="rId74"/>
    <p:sldId id="430" r:id="rId75"/>
    <p:sldId id="426" r:id="rId76"/>
    <p:sldId id="431" r:id="rId77"/>
    <p:sldId id="432" r:id="rId78"/>
    <p:sldId id="445" r:id="rId79"/>
    <p:sldId id="448" r:id="rId80"/>
    <p:sldId id="446" r:id="rId81"/>
    <p:sldId id="447" r:id="rId82"/>
    <p:sldId id="433" r:id="rId83"/>
    <p:sldId id="434" r:id="rId84"/>
    <p:sldId id="449" r:id="rId85"/>
    <p:sldId id="450" r:id="rId86"/>
    <p:sldId id="435" r:id="rId87"/>
    <p:sldId id="436" r:id="rId88"/>
    <p:sldId id="451" r:id="rId89"/>
    <p:sldId id="437" r:id="rId90"/>
    <p:sldId id="452" r:id="rId91"/>
    <p:sldId id="453" r:id="rId92"/>
    <p:sldId id="454" r:id="rId93"/>
    <p:sldId id="455" r:id="rId94"/>
    <p:sldId id="456" r:id="rId95"/>
    <p:sldId id="462" r:id="rId96"/>
    <p:sldId id="438" r:id="rId97"/>
    <p:sldId id="457" r:id="rId98"/>
    <p:sldId id="458" r:id="rId99"/>
    <p:sldId id="459" r:id="rId100"/>
    <p:sldId id="460" r:id="rId101"/>
    <p:sldId id="461" r:id="rId102"/>
    <p:sldId id="439" r:id="rId103"/>
    <p:sldId id="440" r:id="rId104"/>
    <p:sldId id="463" r:id="rId105"/>
    <p:sldId id="464" r:id="rId106"/>
    <p:sldId id="465" r:id="rId107"/>
    <p:sldId id="473" r:id="rId108"/>
    <p:sldId id="466" r:id="rId109"/>
    <p:sldId id="467" r:id="rId110"/>
    <p:sldId id="468" r:id="rId111"/>
    <p:sldId id="469" r:id="rId112"/>
    <p:sldId id="470" r:id="rId113"/>
    <p:sldId id="471" r:id="rId114"/>
    <p:sldId id="472" r:id="rId115"/>
    <p:sldId id="441" r:id="rId116"/>
    <p:sldId id="478" r:id="rId117"/>
    <p:sldId id="479" r:id="rId118"/>
    <p:sldId id="474" r:id="rId119"/>
    <p:sldId id="475" r:id="rId120"/>
    <p:sldId id="480" r:id="rId121"/>
    <p:sldId id="476" r:id="rId122"/>
    <p:sldId id="477" r:id="rId123"/>
    <p:sldId id="442" r:id="rId124"/>
    <p:sldId id="481" r:id="rId125"/>
    <p:sldId id="482" r:id="rId126"/>
    <p:sldId id="483" r:id="rId127"/>
    <p:sldId id="484" r:id="rId128"/>
    <p:sldId id="485" r:id="rId129"/>
    <p:sldId id="486" r:id="rId130"/>
    <p:sldId id="415" r:id="rId131"/>
    <p:sldId id="487" r:id="rId132"/>
    <p:sldId id="488" r:id="rId133"/>
    <p:sldId id="489" r:id="rId134"/>
    <p:sldId id="490" r:id="rId135"/>
    <p:sldId id="491" r:id="rId136"/>
    <p:sldId id="492" r:id="rId137"/>
    <p:sldId id="493" r:id="rId138"/>
    <p:sldId id="494" r:id="rId139"/>
    <p:sldId id="495" r:id="rId140"/>
    <p:sldId id="496" r:id="rId141"/>
    <p:sldId id="497" r:id="rId142"/>
    <p:sldId id="498" r:id="rId143"/>
    <p:sldId id="499" r:id="rId144"/>
    <p:sldId id="500" r:id="rId1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51673D-1BD5-4C1C-A773-8B52ADC87EF0}">
          <p14:sldIdLst>
            <p14:sldId id="256"/>
            <p14:sldId id="358"/>
            <p14:sldId id="359"/>
            <p14:sldId id="360"/>
            <p14:sldId id="361"/>
            <p14:sldId id="388"/>
            <p14:sldId id="362"/>
            <p14:sldId id="363"/>
            <p14:sldId id="364"/>
            <p14:sldId id="365"/>
            <p14:sldId id="366"/>
            <p14:sldId id="390"/>
            <p14:sldId id="367"/>
            <p14:sldId id="389"/>
            <p14:sldId id="368"/>
            <p14:sldId id="391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416"/>
            <p14:sldId id="417"/>
            <p14:sldId id="419"/>
            <p14:sldId id="418"/>
            <p14:sldId id="392"/>
            <p14:sldId id="420"/>
            <p14:sldId id="421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27"/>
            <p14:sldId id="428"/>
            <p14:sldId id="422"/>
            <p14:sldId id="423"/>
            <p14:sldId id="424"/>
            <p14:sldId id="425"/>
            <p14:sldId id="429"/>
            <p14:sldId id="443"/>
            <p14:sldId id="444"/>
            <p14:sldId id="430"/>
            <p14:sldId id="426"/>
            <p14:sldId id="431"/>
            <p14:sldId id="432"/>
            <p14:sldId id="445"/>
            <p14:sldId id="448"/>
            <p14:sldId id="446"/>
            <p14:sldId id="447"/>
            <p14:sldId id="433"/>
            <p14:sldId id="434"/>
            <p14:sldId id="449"/>
            <p14:sldId id="450"/>
            <p14:sldId id="435"/>
            <p14:sldId id="436"/>
            <p14:sldId id="451"/>
            <p14:sldId id="437"/>
            <p14:sldId id="452"/>
            <p14:sldId id="453"/>
            <p14:sldId id="454"/>
            <p14:sldId id="455"/>
            <p14:sldId id="456"/>
            <p14:sldId id="462"/>
            <p14:sldId id="438"/>
            <p14:sldId id="457"/>
            <p14:sldId id="458"/>
            <p14:sldId id="459"/>
            <p14:sldId id="460"/>
            <p14:sldId id="461"/>
            <p14:sldId id="439"/>
            <p14:sldId id="440"/>
            <p14:sldId id="463"/>
            <p14:sldId id="464"/>
            <p14:sldId id="465"/>
            <p14:sldId id="473"/>
            <p14:sldId id="466"/>
            <p14:sldId id="467"/>
            <p14:sldId id="468"/>
            <p14:sldId id="469"/>
            <p14:sldId id="470"/>
            <p14:sldId id="471"/>
            <p14:sldId id="472"/>
            <p14:sldId id="441"/>
            <p14:sldId id="478"/>
            <p14:sldId id="479"/>
            <p14:sldId id="474"/>
            <p14:sldId id="475"/>
            <p14:sldId id="480"/>
            <p14:sldId id="476"/>
            <p14:sldId id="477"/>
            <p14:sldId id="442"/>
            <p14:sldId id="481"/>
            <p14:sldId id="482"/>
            <p14:sldId id="483"/>
            <p14:sldId id="484"/>
            <p14:sldId id="485"/>
            <p14:sldId id="486"/>
            <p14:sldId id="415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58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BB08-3E43-4407-89EB-5C767B6E9C89}" type="datetimeFigureOut">
              <a:rPr lang="uk-UA" smtClean="0"/>
              <a:t>29.03.2024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9448-0C3E-42FD-AA20-A8151A79FB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794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792FA-4CD1-43EC-8C6A-9ACEA403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E6488-D094-4CF9-AC76-9691F6EBA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5D1FB-40FB-4F8B-95F7-CD7D11F3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5FA82F-3367-407C-A78E-B91CECD0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67580-0969-4DCC-8C70-57EF15C8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2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1CFC1-EC7D-456E-A7FE-A268D3EC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84193D-2BC9-4C8F-BF87-95BB8F207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D9A51-5C74-4FD8-BC7E-F511119C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F1E9B9-577A-4788-AA8C-7FE8E8D6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FA4A6B-8780-4473-A6FB-3504C204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5CF2B1-A946-4D76-AD66-EE93B11BF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65F272-4972-4F0F-91D9-CA302DDC6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FE06C-A9B9-4B3A-AB47-83C2C167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25E1D-D0A1-423D-BA35-EC250EFC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21386A-F067-4EE5-AAE2-BEC05BA6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88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B600C-FBA6-4A10-AF11-D124F320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1658C-3525-4E72-B8B9-0827C636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965E7-F516-48E2-9FD7-DD82FFCE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8CE6F-7323-48AD-8B4C-863CD398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71FF7-EADB-4541-92C7-692E081C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761F5-C045-4682-9F0F-12ABD79A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2EE54-31BC-4163-A702-9E6D696B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946EF0-1C9C-4F55-912E-D750EAF5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1D79D7-6583-47CB-8DA8-915221C8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7001A-4009-482F-B89D-9F8C2F8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80C9B-F614-4CD0-9821-9A7AD06C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0C5B9-5D9B-4235-985A-A2B6A8C09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23122F-47B1-46B5-A5CB-E105BC6D7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1A35C4-42F2-485E-B663-31FBBE55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8A644-07AC-48A0-A54C-7BB739D9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EC37C-4E06-4F37-95E0-2807F3B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74E13-CE24-4FE8-BAA9-DD45FDE1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A01F2-CCF0-48C8-9E46-2195419B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A27FC-F68E-427D-898C-4967ABE4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CBDE1E-3871-4BD6-9A45-68174EE91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8D7A51-D942-481E-87A1-3712AD3B1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AAF695-A901-4515-938B-62F45585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0B1641-E824-4174-9A11-CE4844F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55D279-F28B-42E9-B77D-9D3565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6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BD8FB-D5CD-4C0C-B1C8-E6F7B6E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3A5B80-3602-4693-A4EB-C8B8CAEC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557CE3-B615-468C-88FD-70132AD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C4D1A2-B0E2-4DD2-89AD-9186036B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86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A420D8-1B9D-47CF-A39B-BED44131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2B9885-754E-4332-8F8E-C3E5436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69BF2-EA99-45C0-B242-BA41AB5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38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6B7C3-B5F0-46E7-8FF7-A133F3F9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B1C62-78FF-45C4-A4B3-34589A7D8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CEF461-BF91-49F3-B354-016332DC0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AB141B-9670-4C21-8335-7715A5D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D990B3-84F4-428A-859B-A363C830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5B95FF-78DB-48C2-84B4-9D6846EE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86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13616-8036-404C-99E4-A7F5E3C6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DBFCAA-6646-4519-B492-A5E3A01C2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180CF1-AD70-4FA1-B7BD-300728B1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BD365A-5755-4A0F-8FC5-15CC6F55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B1F810-688C-410C-BC24-830B0AF2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9E8378-46FE-4E3D-86FD-D6CFF99F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07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93F78-56C7-4C2D-B624-DB38497A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1F43B-301B-4506-B5A0-F4A55F8BA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6CCC5C-83CE-4DD8-A169-2A25E31A4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769-279B-4F56-A258-1626BE02FB52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4AAAF-C51E-4D0C-98B2-E7205DA7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A6EDF-DFAA-44B5-A1A4-ED3ED3283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57E4A-D881-4CCA-AA6B-FD06D32C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619058"/>
          </a:xfrm>
        </p:spPr>
        <p:txBody>
          <a:bodyPr>
            <a:normAutofit/>
          </a:bodyPr>
          <a:lstStyle/>
          <a:p>
            <a:r>
              <a:rPr lang="ru-RU" b="1" dirty="0" err="1"/>
              <a:t>Покажчик</a:t>
            </a:r>
            <a:r>
              <a:rPr lang="ru-RU" b="1" dirty="0"/>
              <a:t> </a:t>
            </a:r>
            <a:r>
              <a:rPr lang="ru-RU" b="1" dirty="0" err="1"/>
              <a:t>this</a:t>
            </a:r>
            <a:r>
              <a:rPr lang="ru-RU" b="1" dirty="0"/>
              <a:t> і конструктор </a:t>
            </a:r>
            <a:r>
              <a:rPr lang="ru-RU" b="1" dirty="0" err="1"/>
              <a:t>копіювання</a:t>
            </a:r>
            <a:endParaRPr lang="uk-UA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87C11C-4A3E-4539-A6E1-9F6DC07AA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741420"/>
            <a:ext cx="12192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/>
              <a:t>_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DB99-D1C5-4BF5-BE30-A94CA8DE3686}"/>
              </a:ext>
            </a:extLst>
          </p:cNvPr>
          <p:cNvSpPr txBox="1"/>
          <p:nvPr/>
        </p:nvSpPr>
        <p:spPr>
          <a:xfrm>
            <a:off x="8218966" y="5899493"/>
            <a:ext cx="35619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uk-UA" sz="2200" dirty="0"/>
              <a:t>Викладач: Верещагін О.О.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8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Список ініціалізації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На </a:t>
            </a:r>
            <a:r>
              <a:rPr lang="ru-RU" sz="1800" dirty="0" err="1"/>
              <a:t>попередньому</a:t>
            </a:r>
            <a:r>
              <a:rPr lang="ru-RU" sz="1800" dirty="0"/>
              <a:t> </a:t>
            </a:r>
            <a:r>
              <a:rPr lang="ru-RU" sz="1800" dirty="0" err="1"/>
              <a:t>уроці</a:t>
            </a:r>
            <a:r>
              <a:rPr lang="ru-RU" sz="1800" dirty="0"/>
              <a:t> ми </a:t>
            </a:r>
            <a:r>
              <a:rPr lang="ru-RU" sz="1800" dirty="0" err="1"/>
              <a:t>ініціалізували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FFFF00"/>
                </a:highlight>
              </a:rPr>
              <a:t>члени </a:t>
            </a:r>
            <a:r>
              <a:rPr lang="ru-RU" sz="1800" b="1" dirty="0" err="1">
                <a:highlight>
                  <a:srgbClr val="FFFF00"/>
                </a:highlight>
              </a:rPr>
              <a:t>нашого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класу</a:t>
            </a:r>
            <a:r>
              <a:rPr lang="ru-RU" sz="1800" b="1" dirty="0">
                <a:highlight>
                  <a:srgbClr val="FFFF00"/>
                </a:highlight>
              </a:rPr>
              <a:t> в </a:t>
            </a:r>
            <a:r>
              <a:rPr lang="ru-RU" sz="1800" b="1" dirty="0" err="1">
                <a:highlight>
                  <a:srgbClr val="FFFF00"/>
                </a:highlight>
              </a:rPr>
              <a:t>конструкторі</a:t>
            </a:r>
            <a:r>
              <a:rPr lang="ru-RU" sz="1800" b="1" dirty="0">
                <a:highlight>
                  <a:srgbClr val="FFFF00"/>
                </a:highlight>
              </a:rPr>
              <a:t> через оператор </a:t>
            </a:r>
            <a:r>
              <a:rPr lang="ru-RU" sz="1800" b="1" dirty="0" err="1">
                <a:highlight>
                  <a:srgbClr val="FFFF00"/>
                </a:highlight>
              </a:rPr>
              <a:t>присвоювання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B8AD3-E152-4176-ACC4-B29694C0A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297" y="1436653"/>
            <a:ext cx="5893403" cy="42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80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 визначенні статичного члену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s_initializer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 err="1"/>
              <a:t>викличеться</a:t>
            </a:r>
            <a:r>
              <a:rPr lang="uk-UA" sz="1800" dirty="0"/>
              <a:t> конструктор за замовчуванням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nested()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/>
              <a:t>(</a:t>
            </a:r>
            <a:r>
              <a:rPr lang="uk-UA" sz="1800" dirty="0"/>
              <a:t>так як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s_initializer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є об’єктом класу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nested</a:t>
            </a:r>
            <a:r>
              <a:rPr lang="en-US" sz="1800" dirty="0"/>
              <a:t>). </a:t>
            </a:r>
            <a:r>
              <a:rPr lang="uk-UA" sz="1800" dirty="0"/>
              <a:t>Ми можемо використовувати цей конструктор для ініціалізації будь-яких статичних змінних-членів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Something</a:t>
            </a:r>
            <a:r>
              <a:rPr lang="en-US" sz="1800" dirty="0"/>
              <a:t>. </a:t>
            </a:r>
            <a:r>
              <a:rPr lang="uk-UA" sz="1800" dirty="0"/>
              <a:t>Найкрутіше тут — це те, що весь код ініціалізації приховано всередині вихідного класу зі статичним членом.</a:t>
            </a:r>
          </a:p>
        </p:txBody>
      </p:sp>
    </p:spTree>
    <p:extLst>
      <p:ext uri="{BB962C8B-B14F-4D97-AF65-F5344CB8AC3E}">
        <p14:creationId xmlns:p14="http://schemas.microsoft.com/office/powerpoint/2010/main" val="11821311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Статичні</a:t>
            </a:r>
            <a:r>
              <a:rPr lang="ru-RU" sz="1800" dirty="0"/>
              <a:t> </a:t>
            </a:r>
            <a:r>
              <a:rPr lang="ru-RU" sz="1800" dirty="0" err="1"/>
              <a:t>методи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використовуватися</a:t>
            </a:r>
            <a:r>
              <a:rPr lang="ru-RU" sz="1800" dirty="0"/>
              <a:t> для </a:t>
            </a:r>
            <a:r>
              <a:rPr lang="ru-RU" sz="1800" dirty="0" err="1"/>
              <a:t>роботи</a:t>
            </a:r>
            <a:r>
              <a:rPr lang="ru-RU" sz="1800" dirty="0"/>
              <a:t> </a:t>
            </a:r>
            <a:r>
              <a:rPr lang="ru-RU" sz="1800" dirty="0" err="1"/>
              <a:t>зі</a:t>
            </a:r>
            <a:r>
              <a:rPr lang="ru-RU" sz="1800" dirty="0"/>
              <a:t> </a:t>
            </a:r>
            <a:r>
              <a:rPr lang="ru-RU" sz="1800" dirty="0" err="1"/>
              <a:t>статичними</a:t>
            </a:r>
            <a:r>
              <a:rPr lang="ru-RU" sz="1800" dirty="0"/>
              <a:t> </a:t>
            </a:r>
            <a:r>
              <a:rPr lang="ru-RU" sz="1800" dirty="0" err="1"/>
              <a:t>змінними</a:t>
            </a:r>
            <a:r>
              <a:rPr lang="ru-RU" sz="1800" dirty="0"/>
              <a:t>-членами </a:t>
            </a:r>
            <a:r>
              <a:rPr lang="ru-RU" sz="1800" dirty="0" err="1"/>
              <a:t>класу</a:t>
            </a:r>
            <a:r>
              <a:rPr lang="ru-RU" sz="1800" dirty="0"/>
              <a:t>. Для </a:t>
            </a:r>
            <a:r>
              <a:rPr lang="ru-RU" sz="1800" dirty="0" err="1"/>
              <a:t>роботи</a:t>
            </a:r>
            <a:r>
              <a:rPr lang="ru-RU" sz="1800" dirty="0"/>
              <a:t> з ними не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створювати</a:t>
            </a:r>
            <a:r>
              <a:rPr lang="ru-RU" sz="1800" dirty="0"/>
              <a:t> </a:t>
            </a:r>
            <a:r>
              <a:rPr lang="ru-RU" sz="1800" dirty="0" err="1"/>
              <a:t>об’єкти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Класи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бути «чисто </a:t>
            </a:r>
            <a:r>
              <a:rPr lang="ru-RU" sz="1800" dirty="0" err="1"/>
              <a:t>статичні</a:t>
            </a:r>
            <a:r>
              <a:rPr lang="ru-RU" sz="1800" dirty="0"/>
              <a:t>» (з </a:t>
            </a:r>
            <a:r>
              <a:rPr lang="ru-RU" sz="1800" dirty="0" err="1"/>
              <a:t>усіма</a:t>
            </a:r>
            <a:r>
              <a:rPr lang="ru-RU" sz="1800" dirty="0"/>
              <a:t> </a:t>
            </a:r>
            <a:r>
              <a:rPr lang="ru-RU" sz="1800" dirty="0" err="1"/>
              <a:t>статичними</a:t>
            </a:r>
            <a:r>
              <a:rPr lang="ru-RU" sz="1800" dirty="0"/>
              <a:t> </a:t>
            </a:r>
            <a:r>
              <a:rPr lang="ru-RU" sz="1800" dirty="0" err="1"/>
              <a:t>змінними</a:t>
            </a:r>
            <a:r>
              <a:rPr lang="ru-RU" sz="1800" dirty="0"/>
              <a:t>-членами і </a:t>
            </a:r>
            <a:r>
              <a:rPr lang="ru-RU" sz="1800" dirty="0" err="1"/>
              <a:t>статичними</a:t>
            </a:r>
            <a:r>
              <a:rPr lang="ru-RU" sz="1800" dirty="0"/>
              <a:t> методами). </a:t>
            </a:r>
            <a:r>
              <a:rPr lang="ru-RU" sz="1800" dirty="0" err="1"/>
              <a:t>Проте</a:t>
            </a:r>
            <a:r>
              <a:rPr lang="ru-RU" sz="1800" dirty="0"/>
              <a:t>, </a:t>
            </a:r>
            <a:r>
              <a:rPr lang="ru-RU" sz="1800" dirty="0" err="1"/>
              <a:t>такі</a:t>
            </a:r>
            <a:r>
              <a:rPr lang="ru-RU" sz="1800" dirty="0"/>
              <a:t> </a:t>
            </a:r>
            <a:r>
              <a:rPr lang="ru-RU" sz="1800" dirty="0" err="1"/>
              <a:t>класи</a:t>
            </a:r>
            <a:r>
              <a:rPr lang="ru-RU" sz="1800" dirty="0"/>
              <a:t>, по </a:t>
            </a:r>
            <a:r>
              <a:rPr lang="ru-RU" sz="1800" dirty="0" err="1"/>
              <a:t>суті</a:t>
            </a:r>
            <a:r>
              <a:rPr lang="ru-RU" sz="1800" dirty="0"/>
              <a:t>, </a:t>
            </a:r>
            <a:r>
              <a:rPr lang="ru-RU" sz="1800" dirty="0" err="1"/>
              <a:t>еквівалентні</a:t>
            </a:r>
            <a:r>
              <a:rPr lang="ru-RU" sz="1800" dirty="0"/>
              <a:t> </a:t>
            </a:r>
            <a:r>
              <a:rPr lang="ru-RU" sz="1800" dirty="0" err="1"/>
              <a:t>оголошенню</a:t>
            </a:r>
            <a:r>
              <a:rPr lang="ru-RU" sz="1800" dirty="0"/>
              <a:t> </a:t>
            </a:r>
            <a:r>
              <a:rPr lang="ru-RU" sz="1800" dirty="0" err="1"/>
              <a:t>функцій</a:t>
            </a:r>
            <a:r>
              <a:rPr lang="ru-RU" sz="1800" dirty="0"/>
              <a:t> і </a:t>
            </a:r>
            <a:r>
              <a:rPr lang="ru-RU" sz="1800" dirty="0" err="1"/>
              <a:t>змінних</a:t>
            </a:r>
            <a:r>
              <a:rPr lang="ru-RU" sz="1800" dirty="0"/>
              <a:t> в </a:t>
            </a:r>
            <a:r>
              <a:rPr lang="ru-RU" sz="1800" dirty="0" err="1"/>
              <a:t>глобальній</a:t>
            </a:r>
            <a:r>
              <a:rPr lang="ru-RU" sz="1800" dirty="0"/>
              <a:t> </a:t>
            </a:r>
            <a:r>
              <a:rPr lang="ru-RU" sz="1800" dirty="0" err="1"/>
              <a:t>області</a:t>
            </a:r>
            <a:r>
              <a:rPr lang="ru-RU" sz="1800" dirty="0"/>
              <a:t> </a:t>
            </a:r>
            <a:r>
              <a:rPr lang="ru-RU" sz="1800" dirty="0" err="1"/>
              <a:t>видимості</a:t>
            </a:r>
            <a:r>
              <a:rPr lang="ru-RU" sz="1800" dirty="0"/>
              <a:t>, і </a:t>
            </a:r>
            <a:r>
              <a:rPr lang="ru-RU" sz="1800" dirty="0" err="1"/>
              <a:t>цього</a:t>
            </a:r>
            <a:r>
              <a:rPr lang="ru-RU" sz="1800" dirty="0"/>
              <a:t> </a:t>
            </a:r>
            <a:r>
              <a:rPr lang="ru-RU" sz="1800" dirty="0" err="1"/>
              <a:t>слід</a:t>
            </a:r>
            <a:r>
              <a:rPr lang="ru-RU" sz="1800" dirty="0"/>
              <a:t> </a:t>
            </a:r>
            <a:r>
              <a:rPr lang="ru-RU" sz="1800" dirty="0" err="1"/>
              <a:t>уникати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у вас </a:t>
            </a:r>
            <a:r>
              <a:rPr lang="ru-RU" sz="1800" dirty="0" err="1"/>
              <a:t>немає</a:t>
            </a:r>
            <a:r>
              <a:rPr lang="ru-RU" sz="1800" dirty="0"/>
              <a:t> на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вагомих</a:t>
            </a:r>
            <a:r>
              <a:rPr lang="ru-RU" sz="1800" dirty="0"/>
              <a:t> причин.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5770448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Конструктор копіювання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Згадаймо всі типи ініціалізації, які підтримує мова </a:t>
            </a:r>
            <a:r>
              <a:rPr lang="en-US" sz="1800" dirty="0"/>
              <a:t>C++: </a:t>
            </a:r>
            <a:r>
              <a:rPr lang="uk-UA" sz="1800" b="1" dirty="0">
                <a:highlight>
                  <a:srgbClr val="00FFFF"/>
                </a:highlight>
              </a:rPr>
              <a:t>пряма ініціалізація</a:t>
            </a:r>
            <a:r>
              <a:rPr lang="uk-UA" sz="1800" dirty="0"/>
              <a:t>, </a:t>
            </a:r>
            <a:r>
              <a:rPr lang="en-US" sz="1800" b="1" dirty="0">
                <a:highlight>
                  <a:srgbClr val="00FFFF"/>
                </a:highlight>
              </a:rPr>
              <a:t>uniform-</a:t>
            </a:r>
            <a:r>
              <a:rPr lang="uk-UA" sz="1800" b="1" dirty="0">
                <a:highlight>
                  <a:srgbClr val="00FFFF"/>
                </a:highlight>
              </a:rPr>
              <a:t>ініціалізація</a:t>
            </a:r>
            <a:r>
              <a:rPr lang="uk-UA" sz="1800" dirty="0"/>
              <a:t> і </a:t>
            </a:r>
            <a:r>
              <a:rPr lang="uk-UA" sz="1800" b="1" dirty="0" err="1">
                <a:highlight>
                  <a:srgbClr val="00FFFF"/>
                </a:highlight>
              </a:rPr>
              <a:t>копіююча</a:t>
            </a:r>
            <a:r>
              <a:rPr lang="uk-UA" sz="1800" b="1" dirty="0">
                <a:highlight>
                  <a:srgbClr val="00FFFF"/>
                </a:highlight>
              </a:rPr>
              <a:t> ініціалізація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Конструктор копіювання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приклади</a:t>
            </a:r>
            <a:r>
              <a:rPr lang="ru-RU" sz="1800" dirty="0"/>
              <a:t> </a:t>
            </a:r>
            <a:r>
              <a:rPr lang="ru-RU" sz="1800" dirty="0" err="1"/>
              <a:t>всіх</a:t>
            </a:r>
            <a:r>
              <a:rPr lang="ru-RU" sz="1800" dirty="0"/>
              <a:t> </a:t>
            </a:r>
            <a:r>
              <a:rPr lang="ru-RU" sz="1800" dirty="0" err="1"/>
              <a:t>вищенаведених</a:t>
            </a:r>
            <a:r>
              <a:rPr lang="ru-RU" sz="1800" dirty="0"/>
              <a:t> </a:t>
            </a:r>
            <a:r>
              <a:rPr lang="ru-RU" sz="1800" dirty="0" err="1"/>
              <a:t>ініціалізацій</a:t>
            </a:r>
            <a:r>
              <a:rPr lang="ru-RU" sz="1800" dirty="0"/>
              <a:t> на </a:t>
            </a:r>
            <a:r>
              <a:rPr lang="ru-RU" sz="1800" dirty="0" err="1"/>
              <a:t>практиці</a:t>
            </a:r>
            <a:r>
              <a:rPr lang="ru-RU" sz="1800" dirty="0"/>
              <a:t>, </a:t>
            </a:r>
            <a:r>
              <a:rPr lang="ru-RU" sz="1800" dirty="0" err="1"/>
              <a:t>використовуючи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Drob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479130-6163-4F7F-91AD-E4082584C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51" y="2609416"/>
            <a:ext cx="4640097" cy="42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461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 прямою ініціалізацією і </a:t>
            </a:r>
            <a:r>
              <a:rPr lang="en-US" sz="1800" dirty="0"/>
              <a:t>uniform-</a:t>
            </a:r>
            <a:r>
              <a:rPr lang="uk-UA" sz="1800" dirty="0"/>
              <a:t>ініціалізацією створюваний об’єкт безпосередньо </a:t>
            </a:r>
            <a:r>
              <a:rPr lang="uk-UA" sz="1800" dirty="0" err="1"/>
              <a:t>ініціалізується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Однак з </a:t>
            </a:r>
            <a:r>
              <a:rPr lang="uk-UA" sz="1800" b="1" dirty="0" err="1">
                <a:highlight>
                  <a:srgbClr val="00FF00"/>
                </a:highlight>
              </a:rPr>
              <a:t>копіюючою</a:t>
            </a:r>
            <a:r>
              <a:rPr lang="uk-UA" sz="1800" b="1" dirty="0">
                <a:highlight>
                  <a:srgbClr val="00FF00"/>
                </a:highlight>
              </a:rPr>
              <a:t> ініціалізацією справи йдуть трохи складніше</a:t>
            </a:r>
            <a:r>
              <a:rPr lang="uk-UA" sz="1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5F6C94-3CB1-48B9-BC4F-DB144D56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27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823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E7113D-10A5-41B7-AA38-4A7257E5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78" y="0"/>
            <a:ext cx="8462042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2386C9-42A5-43BD-8134-B977D2CE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280" y="6314998"/>
            <a:ext cx="600159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19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Конструктор копіювання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Розглянемо детально, як працює ця програма.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 об’єктом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sixSeven</a:t>
            </a:r>
            <a:r>
              <a:rPr lang="en-US" sz="1800" dirty="0"/>
              <a:t> </a:t>
            </a:r>
            <a:r>
              <a:rPr lang="uk-UA" sz="1800" dirty="0"/>
              <a:t>виконується звичайна пряма ініціалізація, яка призводить до виклику конструктора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Drob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(int, int)</a:t>
            </a:r>
            <a:r>
              <a:rPr lang="en-US" sz="1800" dirty="0"/>
              <a:t>. </a:t>
            </a:r>
            <a:r>
              <a:rPr lang="uk-UA" sz="1800" dirty="0"/>
              <a:t>Тут немає ніяких сюрпризів. А ось ініціалізація об’єкта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dCopy</a:t>
            </a:r>
            <a:r>
              <a:rPr lang="en-US" sz="1800" dirty="0"/>
              <a:t> </a:t>
            </a:r>
            <a:r>
              <a:rPr lang="uk-UA" sz="1800" dirty="0"/>
              <a:t>також є прямою ініціалізацією, але який конструктор викликається тут? Відповідь: конструктор копіювання.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Конструктор копіювання </a:t>
            </a:r>
            <a:r>
              <a:rPr lang="uk-UA" sz="1800" dirty="0"/>
              <a:t>— це особливий тип конструктора, який використовується для створення нового об’єкта через копіювання існуючого. І, як у випадку з конструктором за замовчуванням, якщо ви не </a:t>
            </a:r>
            <a:r>
              <a:rPr lang="uk-UA" sz="1800" dirty="0" err="1"/>
              <a:t>надасте</a:t>
            </a:r>
            <a:r>
              <a:rPr lang="uk-UA" sz="1800" dirty="0"/>
              <a:t> конструктор копіювання для своїх класів самостійно, </a:t>
            </a:r>
            <a:r>
              <a:rPr lang="uk-UA" sz="1800" b="1" dirty="0">
                <a:highlight>
                  <a:srgbClr val="00FFFF"/>
                </a:highlight>
              </a:rPr>
              <a:t>то мова </a:t>
            </a:r>
            <a:r>
              <a:rPr lang="en-US" sz="1800" b="1" dirty="0">
                <a:highlight>
                  <a:srgbClr val="00FFFF"/>
                </a:highlight>
              </a:rPr>
              <a:t>C++ </a:t>
            </a:r>
            <a:r>
              <a:rPr lang="uk-UA" sz="1800" b="1" dirty="0">
                <a:highlight>
                  <a:srgbClr val="00FFFF"/>
                </a:highlight>
              </a:rPr>
              <a:t>створить </a:t>
            </a:r>
            <a:r>
              <a:rPr lang="en-US" sz="1800" b="1" dirty="0">
                <a:highlight>
                  <a:srgbClr val="00FFFF"/>
                </a:highlight>
              </a:rPr>
              <a:t>public-</a:t>
            </a:r>
            <a:r>
              <a:rPr lang="uk-UA" sz="1800" b="1" dirty="0">
                <a:highlight>
                  <a:srgbClr val="00FFFF"/>
                </a:highlight>
              </a:rPr>
              <a:t>конструктор копіювання автоматично</a:t>
            </a:r>
            <a:r>
              <a:rPr lang="uk-UA" sz="1800" dirty="0"/>
              <a:t>. Оскільки компілятор мало знає про ваш клас, то за замовчуванням створений конструктор копіювання використовуватиме </a:t>
            </a:r>
            <a:r>
              <a:rPr lang="uk-UA" sz="1800" dirty="0" err="1"/>
              <a:t>помемберну</a:t>
            </a:r>
            <a:r>
              <a:rPr lang="uk-UA" sz="1800" dirty="0"/>
              <a:t> ініціалізацію. </a:t>
            </a:r>
            <a:r>
              <a:rPr lang="uk-UA" sz="1800" dirty="0" err="1"/>
              <a:t>Помемберна</a:t>
            </a:r>
            <a:r>
              <a:rPr lang="uk-UA" sz="1800" dirty="0"/>
              <a:t> ініціалізація означає, що кожен </a:t>
            </a:r>
            <a:r>
              <a:rPr lang="uk-UA" sz="1800" dirty="0" err="1"/>
              <a:t>мембер</a:t>
            </a:r>
            <a:r>
              <a:rPr lang="uk-UA" sz="1800" dirty="0"/>
              <a:t> об’єкта-копії </a:t>
            </a:r>
            <a:r>
              <a:rPr lang="uk-UA" sz="1800" dirty="0" err="1"/>
              <a:t>ініціалізується</a:t>
            </a:r>
            <a:r>
              <a:rPr lang="uk-UA" sz="1800" dirty="0"/>
              <a:t> безпосередньо з </a:t>
            </a:r>
            <a:r>
              <a:rPr lang="uk-UA" sz="1800" dirty="0" err="1"/>
              <a:t>мембера</a:t>
            </a:r>
            <a:r>
              <a:rPr lang="uk-UA" sz="1800" dirty="0"/>
              <a:t> об’єкта-оригіналу. Тобто в прикладі, наведеному вище,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dCopy.m_numerator</a:t>
            </a:r>
            <a:r>
              <a:rPr lang="en-US" sz="1800" dirty="0"/>
              <a:t> </a:t>
            </a:r>
            <a:r>
              <a:rPr lang="uk-UA" sz="1800" dirty="0"/>
              <a:t>матиме значення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sixSeven.m_numerator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(6)</a:t>
            </a:r>
            <a:r>
              <a:rPr lang="en-US" sz="1800" dirty="0"/>
              <a:t>, </a:t>
            </a:r>
            <a:r>
              <a:rPr lang="uk-UA" sz="1800" dirty="0"/>
              <a:t>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dCopy.m_denominator</a:t>
            </a:r>
            <a:r>
              <a:rPr lang="en-US" sz="1800" dirty="0"/>
              <a:t> </a:t>
            </a:r>
            <a:r>
              <a:rPr lang="uk-UA" sz="1800" dirty="0"/>
              <a:t>дорівнюватиме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sixSeven.m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_ denominator(7)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810452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Конструктор копіювання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Так само, як ми </a:t>
            </a:r>
            <a:r>
              <a:rPr lang="ru-RU" sz="1800" dirty="0" err="1"/>
              <a:t>можемо</a:t>
            </a:r>
            <a:r>
              <a:rPr lang="ru-RU" sz="1800" dirty="0"/>
              <a:t> явно </a:t>
            </a:r>
            <a:r>
              <a:rPr lang="ru-RU" sz="1800" dirty="0" err="1"/>
              <a:t>визначити</a:t>
            </a:r>
            <a:r>
              <a:rPr lang="ru-RU" sz="1800" dirty="0"/>
              <a:t> конструктор за </a:t>
            </a:r>
            <a:r>
              <a:rPr lang="ru-RU" sz="1800" dirty="0" err="1"/>
              <a:t>замовчуванням</a:t>
            </a:r>
            <a:r>
              <a:rPr lang="ru-RU" sz="1800" dirty="0"/>
              <a:t>, </a:t>
            </a:r>
            <a:r>
              <a:rPr lang="ru-RU" sz="1800" b="1" dirty="0">
                <a:highlight>
                  <a:srgbClr val="00FFFF"/>
                </a:highlight>
              </a:rPr>
              <a:t>так само ми </a:t>
            </a:r>
            <a:r>
              <a:rPr lang="ru-RU" sz="1800" b="1" dirty="0" err="1">
                <a:highlight>
                  <a:srgbClr val="00FFFF"/>
                </a:highlight>
              </a:rPr>
              <a:t>можемо</a:t>
            </a:r>
            <a:r>
              <a:rPr lang="ru-RU" sz="1800" b="1" dirty="0">
                <a:highlight>
                  <a:srgbClr val="00FFFF"/>
                </a:highlight>
              </a:rPr>
              <a:t> явно </a:t>
            </a:r>
            <a:r>
              <a:rPr lang="ru-RU" sz="1800" b="1" dirty="0" err="1">
                <a:highlight>
                  <a:srgbClr val="00FFFF"/>
                </a:highlight>
              </a:rPr>
              <a:t>визначити</a:t>
            </a:r>
            <a:r>
              <a:rPr lang="ru-RU" sz="1800" b="1" dirty="0">
                <a:highlight>
                  <a:srgbClr val="00FFFF"/>
                </a:highlight>
              </a:rPr>
              <a:t> і конструктор </a:t>
            </a:r>
            <a:r>
              <a:rPr lang="ru-RU" sz="1800" b="1" dirty="0" err="1">
                <a:highlight>
                  <a:srgbClr val="00FFFF"/>
                </a:highlight>
              </a:rPr>
              <a:t>копіювання</a:t>
            </a:r>
            <a:r>
              <a:rPr lang="ru-RU" sz="1800" dirty="0"/>
              <a:t>. Конструктор </a:t>
            </a:r>
            <a:r>
              <a:rPr lang="ru-RU" sz="1800" dirty="0" err="1"/>
              <a:t>копіювання</a:t>
            </a:r>
            <a:r>
              <a:rPr lang="ru-RU" sz="1800" dirty="0"/>
              <a:t> </a:t>
            </a:r>
            <a:r>
              <a:rPr lang="ru-RU" sz="1800" dirty="0" err="1"/>
              <a:t>виглядає</a:t>
            </a:r>
            <a:r>
              <a:rPr lang="ru-RU" sz="1800" dirty="0"/>
              <a:t> </a:t>
            </a:r>
            <a:r>
              <a:rPr lang="ru-RU" sz="1800" dirty="0" err="1"/>
              <a:t>наступним</a:t>
            </a:r>
            <a:r>
              <a:rPr lang="ru-RU" sz="1800" dirty="0"/>
              <a:t> чином: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7EB35-8875-467B-A803-32195429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3537" y="1840954"/>
            <a:ext cx="6104926" cy="48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768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Конструктор копіювання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376BD-4F9C-4B7C-A2C5-AE42317A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96" y="-1"/>
            <a:ext cx="8548605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2394A0-EFFD-435D-9FF2-83677CAE0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307" y="4704459"/>
            <a:ext cx="3696216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553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Конструктор </a:t>
            </a:r>
            <a:r>
              <a:rPr lang="ru-RU" sz="1800" dirty="0" err="1"/>
              <a:t>копіювання</a:t>
            </a:r>
            <a:r>
              <a:rPr lang="ru-RU" sz="1800" dirty="0"/>
              <a:t> у </a:t>
            </a:r>
            <a:r>
              <a:rPr lang="ru-RU" sz="1800" dirty="0" err="1"/>
              <a:t>вищенаведеному</a:t>
            </a:r>
            <a:r>
              <a:rPr lang="ru-RU" sz="1800" dirty="0"/>
              <a:t> </a:t>
            </a:r>
            <a:r>
              <a:rPr lang="ru-RU" sz="1800" dirty="0" err="1"/>
              <a:t>прикладі</a:t>
            </a:r>
            <a:r>
              <a:rPr lang="ru-RU" sz="1800" dirty="0"/>
              <a:t> </a:t>
            </a:r>
            <a:r>
              <a:rPr lang="ru-RU" sz="1800" dirty="0" err="1"/>
              <a:t>використовує</a:t>
            </a:r>
            <a:r>
              <a:rPr lang="ru-RU" sz="1800" dirty="0"/>
              <a:t> </a:t>
            </a:r>
            <a:r>
              <a:rPr lang="uk-UA" sz="1800" dirty="0" err="1"/>
              <a:t>помемберну</a:t>
            </a:r>
            <a:r>
              <a:rPr lang="ru-RU" sz="1800" dirty="0"/>
              <a:t> </a:t>
            </a:r>
            <a:r>
              <a:rPr lang="ru-RU" sz="1800" dirty="0" err="1"/>
              <a:t>ініціалізацію</a:t>
            </a:r>
            <a:r>
              <a:rPr lang="ru-RU" sz="1800" dirty="0"/>
              <a:t> і </a:t>
            </a:r>
            <a:r>
              <a:rPr lang="ru-RU" sz="1800" b="1" dirty="0" err="1">
                <a:highlight>
                  <a:srgbClr val="00FFFF"/>
                </a:highlight>
              </a:rPr>
              <a:t>функціонально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еквівалентний</a:t>
            </a:r>
            <a:r>
              <a:rPr lang="ru-RU" sz="1800" b="1" dirty="0">
                <a:highlight>
                  <a:srgbClr val="00FFFF"/>
                </a:highlight>
              </a:rPr>
              <a:t> конструктору за </a:t>
            </a:r>
            <a:r>
              <a:rPr lang="ru-RU" sz="1800" b="1" dirty="0" err="1">
                <a:highlight>
                  <a:srgbClr val="00FFFF"/>
                </a:highlight>
              </a:rPr>
              <a:t>замовчуванням</a:t>
            </a:r>
            <a:r>
              <a:rPr lang="ru-RU" sz="1800" b="1" dirty="0">
                <a:highlight>
                  <a:srgbClr val="00FFFF"/>
                </a:highlight>
              </a:rPr>
              <a:t>, за </a:t>
            </a:r>
            <a:r>
              <a:rPr lang="ru-RU" sz="1800" b="1" dirty="0" err="1">
                <a:highlight>
                  <a:srgbClr val="00FFFF"/>
                </a:highlight>
              </a:rPr>
              <a:t>винятком</a:t>
            </a:r>
            <a:r>
              <a:rPr lang="ru-RU" sz="1800" b="1" dirty="0">
                <a:highlight>
                  <a:srgbClr val="00FFFF"/>
                </a:highlight>
              </a:rPr>
              <a:t> того, </a:t>
            </a:r>
            <a:r>
              <a:rPr lang="ru-RU" sz="1800" b="1" dirty="0" err="1">
                <a:highlight>
                  <a:srgbClr val="00FFFF"/>
                </a:highlight>
              </a:rPr>
              <a:t>що</a:t>
            </a:r>
            <a:r>
              <a:rPr lang="ru-RU" sz="1800" b="1" dirty="0">
                <a:highlight>
                  <a:srgbClr val="00FFFF"/>
                </a:highlight>
              </a:rPr>
              <a:t> ми додали </a:t>
            </a:r>
            <a:r>
              <a:rPr lang="ru-RU" sz="1800" b="1" dirty="0" err="1">
                <a:highlight>
                  <a:srgbClr val="00FFFF"/>
                </a:highlight>
              </a:rPr>
              <a:t>стейтмент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виводу</a:t>
            </a:r>
            <a:r>
              <a:rPr lang="ru-RU" sz="1800" b="1" dirty="0">
                <a:highlight>
                  <a:srgbClr val="00FFFF"/>
                </a:highlight>
              </a:rPr>
              <a:t>, в </a:t>
            </a:r>
            <a:r>
              <a:rPr lang="ru-RU" sz="1800" b="1" dirty="0" err="1">
                <a:highlight>
                  <a:srgbClr val="00FFFF"/>
                </a:highlight>
              </a:rPr>
              <a:t>якому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вказали</a:t>
            </a:r>
            <a:r>
              <a:rPr lang="ru-RU" sz="1800" b="1" dirty="0">
                <a:highlight>
                  <a:srgbClr val="00FFFF"/>
                </a:highlight>
              </a:rPr>
              <a:t> текст (</a:t>
            </a:r>
            <a:r>
              <a:rPr lang="ru-RU" sz="1800" b="1" dirty="0" err="1">
                <a:highlight>
                  <a:srgbClr val="00FFFF"/>
                </a:highlight>
              </a:rPr>
              <a:t>спрацював</a:t>
            </a:r>
            <a:r>
              <a:rPr lang="ru-RU" sz="1800" b="1" dirty="0">
                <a:highlight>
                  <a:srgbClr val="00FFFF"/>
                </a:highlight>
              </a:rPr>
              <a:t> конструктор </a:t>
            </a:r>
            <a:r>
              <a:rPr lang="ru-RU" sz="1800" b="1" dirty="0" err="1">
                <a:highlight>
                  <a:srgbClr val="00FFFF"/>
                </a:highlight>
              </a:rPr>
              <a:t>копіювання</a:t>
            </a:r>
            <a:r>
              <a:rPr lang="ru-RU" sz="1800" b="1" dirty="0">
                <a:highlight>
                  <a:srgbClr val="00FFFF"/>
                </a:highlight>
              </a:rPr>
              <a:t>)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5586451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Запобігання створенню копій об’єктів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запобігти</a:t>
            </a:r>
            <a:r>
              <a:rPr lang="ru-RU" sz="1800" dirty="0"/>
              <a:t> </a:t>
            </a:r>
            <a:r>
              <a:rPr lang="ru-RU" sz="1800" dirty="0" err="1"/>
              <a:t>створенню</a:t>
            </a:r>
            <a:r>
              <a:rPr lang="ru-RU" sz="1800" dirty="0"/>
              <a:t> </a:t>
            </a:r>
            <a:r>
              <a:rPr lang="ru-RU" sz="1800" dirty="0" err="1"/>
              <a:t>копій</a:t>
            </a:r>
            <a:r>
              <a:rPr lang="ru-RU" sz="1800" dirty="0"/>
              <a:t> </a:t>
            </a:r>
            <a:r>
              <a:rPr lang="ru-RU" sz="1800" dirty="0" err="1"/>
              <a:t>об’єктів</a:t>
            </a:r>
            <a:r>
              <a:rPr lang="ru-RU" sz="1800" dirty="0"/>
              <a:t> наших </a:t>
            </a:r>
            <a:r>
              <a:rPr lang="ru-RU" sz="1800" dirty="0" err="1"/>
              <a:t>класів</a:t>
            </a:r>
            <a:r>
              <a:rPr lang="ru-RU" sz="1800" dirty="0"/>
              <a:t>, </a:t>
            </a:r>
            <a:r>
              <a:rPr lang="ru-RU" sz="1800" dirty="0" err="1"/>
              <a:t>зробивши</a:t>
            </a:r>
            <a:r>
              <a:rPr lang="ru-RU" sz="1800" dirty="0"/>
              <a:t> конструктор </a:t>
            </a:r>
            <a:r>
              <a:rPr lang="ru-RU" sz="1800" dirty="0" err="1"/>
              <a:t>копіювання</a:t>
            </a:r>
            <a:r>
              <a:rPr lang="ru-RU" sz="1800" dirty="0"/>
              <a:t> </a:t>
            </a:r>
            <a:r>
              <a:rPr lang="ru-RU" sz="1800" dirty="0" err="1"/>
              <a:t>закритим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363C33-132C-4DFD-985B-B1D7B565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894" y="1243781"/>
            <a:ext cx="6998212" cy="56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5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Список ініціалізації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Спочатку</a:t>
            </a:r>
            <a:r>
              <a:rPr lang="ru-RU" sz="1800" dirty="0"/>
              <a:t> </a:t>
            </a:r>
            <a:r>
              <a:rPr lang="ru-RU" sz="1800" dirty="0" err="1"/>
              <a:t>створюються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value1</a:t>
            </a:r>
            <a:r>
              <a:rPr lang="ru-RU" sz="1800" dirty="0"/>
              <a:t>,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value2</a:t>
            </a:r>
            <a:r>
              <a:rPr lang="ru-RU" sz="1800" dirty="0"/>
              <a:t> і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value3</a:t>
            </a:r>
            <a:r>
              <a:rPr lang="ru-RU" sz="1800" dirty="0"/>
              <a:t>. </a:t>
            </a:r>
            <a:r>
              <a:rPr lang="ru-RU" sz="1800" dirty="0" err="1"/>
              <a:t>Потім</a:t>
            </a:r>
            <a:r>
              <a:rPr lang="ru-RU" sz="1800" dirty="0"/>
              <a:t> </a:t>
            </a:r>
            <a:r>
              <a:rPr lang="ru-RU" sz="1800" dirty="0" err="1"/>
              <a:t>виконується</a:t>
            </a:r>
            <a:r>
              <a:rPr lang="ru-RU" sz="1800" dirty="0"/>
              <a:t> </a:t>
            </a:r>
            <a:r>
              <a:rPr lang="ru-RU" sz="1800" dirty="0" err="1"/>
              <a:t>тіло</a:t>
            </a:r>
            <a:r>
              <a:rPr lang="ru-RU" sz="1800" dirty="0"/>
              <a:t> конструктора, де </a:t>
            </a:r>
            <a:r>
              <a:rPr lang="ru-RU" sz="1800" dirty="0" err="1"/>
              <a:t>цим</a:t>
            </a:r>
            <a:r>
              <a:rPr lang="ru-RU" sz="1800" dirty="0"/>
              <a:t> </a:t>
            </a:r>
            <a:r>
              <a:rPr lang="ru-RU" sz="1800" dirty="0" err="1"/>
              <a:t>змінним</a:t>
            </a:r>
            <a:r>
              <a:rPr lang="ru-RU" sz="1800" dirty="0"/>
              <a:t> </a:t>
            </a:r>
            <a:r>
              <a:rPr lang="ru-RU" sz="1800" dirty="0" err="1"/>
              <a:t>присвоюються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. </a:t>
            </a:r>
            <a:r>
              <a:rPr lang="ru-RU" sz="1800" dirty="0" err="1"/>
              <a:t>Аналогічний</a:t>
            </a:r>
            <a:r>
              <a:rPr lang="ru-RU" sz="1800" dirty="0"/>
              <a:t> код в НЕ </a:t>
            </a:r>
            <a:r>
              <a:rPr lang="ru-RU" sz="1800" dirty="0" err="1"/>
              <a:t>об’єктно-орієнтованому</a:t>
            </a:r>
            <a:r>
              <a:rPr lang="ru-RU" sz="1800" dirty="0"/>
              <a:t> С++: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Хоча в плані синтаксису мови </a:t>
            </a:r>
            <a:r>
              <a:rPr lang="en-US" sz="1800" dirty="0"/>
              <a:t>C++ </a:t>
            </a:r>
            <a:r>
              <a:rPr lang="uk-UA" sz="1800" dirty="0"/>
              <a:t>питань ніяких немає — все </a:t>
            </a:r>
            <a:r>
              <a:rPr lang="uk-UA" sz="1800" dirty="0" err="1"/>
              <a:t>коректно</a:t>
            </a:r>
            <a:r>
              <a:rPr lang="uk-UA" sz="1800" dirty="0"/>
              <a:t>, але </a:t>
            </a:r>
            <a:r>
              <a:rPr lang="uk-UA" sz="1800" b="1" dirty="0">
                <a:highlight>
                  <a:srgbClr val="00FF00"/>
                </a:highlight>
              </a:rPr>
              <a:t>ефективніше використовувати ініціалізацію</a:t>
            </a:r>
            <a:r>
              <a:rPr lang="uk-UA" sz="1800" dirty="0"/>
              <a:t>, а не присвоювання після оголошення.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ми вже знаємо з попередніх уроків, деякі типи даних (наприклад, </a:t>
            </a:r>
            <a:r>
              <a:rPr lang="uk-UA" sz="1800" b="1" dirty="0">
                <a:highlight>
                  <a:srgbClr val="00FFFF"/>
                </a:highlight>
              </a:rPr>
              <a:t>константи</a:t>
            </a:r>
            <a:r>
              <a:rPr lang="uk-UA" sz="1800" dirty="0"/>
              <a:t> і </a:t>
            </a:r>
            <a:r>
              <a:rPr lang="uk-UA" sz="1800" b="1" dirty="0">
                <a:highlight>
                  <a:srgbClr val="00FFFF"/>
                </a:highlight>
              </a:rPr>
              <a:t>посилання</a:t>
            </a:r>
            <a:r>
              <a:rPr lang="uk-UA" sz="1800" dirty="0"/>
              <a:t>) </a:t>
            </a:r>
            <a:r>
              <a:rPr lang="uk-UA" sz="1800" b="1" dirty="0">
                <a:highlight>
                  <a:srgbClr val="00FF00"/>
                </a:highlight>
              </a:rPr>
              <a:t>повинні бути </a:t>
            </a:r>
            <a:r>
              <a:rPr lang="uk-UA" sz="1800" b="1" dirty="0" err="1">
                <a:highlight>
                  <a:srgbClr val="00FF00"/>
                </a:highlight>
              </a:rPr>
              <a:t>ініціалізовані</a:t>
            </a:r>
            <a:r>
              <a:rPr lang="uk-UA" sz="1800" b="1" dirty="0">
                <a:highlight>
                  <a:srgbClr val="00FF00"/>
                </a:highlight>
              </a:rPr>
              <a:t> відразу</a:t>
            </a:r>
            <a:r>
              <a:rPr lang="uk-UA" sz="1800" dirty="0"/>
              <a:t>. Розглянемо наступний приклад: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6C8849-6AAE-4A5D-9DB1-5722A50CC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6470" y="1850515"/>
            <a:ext cx="4259058" cy="26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055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FF"/>
                </a:highlight>
              </a:rPr>
              <a:t>Тут ми </a:t>
            </a:r>
            <a:r>
              <a:rPr lang="ru-RU" sz="1800" b="1" dirty="0" err="1">
                <a:highlight>
                  <a:srgbClr val="00FFFF"/>
                </a:highlight>
              </a:rPr>
              <a:t>отримаємо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помилку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компіляції</a:t>
            </a:r>
            <a:r>
              <a:rPr lang="ru-RU" sz="1800" dirty="0"/>
              <a:t>, так як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dCopy</a:t>
            </a:r>
            <a:r>
              <a:rPr lang="ru-RU" sz="1800" dirty="0"/>
              <a:t> повинен </a:t>
            </a:r>
            <a:r>
              <a:rPr lang="ru-RU" sz="1800" dirty="0" err="1"/>
              <a:t>використовувати</a:t>
            </a:r>
            <a:r>
              <a:rPr lang="ru-RU" sz="1800" dirty="0"/>
              <a:t> конструктор </a:t>
            </a:r>
            <a:r>
              <a:rPr lang="ru-RU" sz="1800" dirty="0" err="1"/>
              <a:t>копіювання</a:t>
            </a:r>
            <a:r>
              <a:rPr lang="ru-RU" sz="1800" dirty="0"/>
              <a:t>, але </a:t>
            </a:r>
            <a:r>
              <a:rPr lang="ru-RU" sz="1800" dirty="0" err="1"/>
              <a:t>він</a:t>
            </a:r>
            <a:r>
              <a:rPr lang="ru-RU" sz="1800" dirty="0"/>
              <a:t> не </a:t>
            </a:r>
            <a:r>
              <a:rPr lang="ru-RU" sz="1800" dirty="0" err="1"/>
              <a:t>бачить</a:t>
            </a:r>
            <a:r>
              <a:rPr lang="ru-RU" sz="1800" dirty="0"/>
              <a:t> </a:t>
            </a:r>
            <a:r>
              <a:rPr lang="ru-RU" sz="1800" dirty="0" err="1"/>
              <a:t>його</a:t>
            </a:r>
            <a:r>
              <a:rPr lang="ru-RU" sz="1800" dirty="0"/>
              <a:t>, </a:t>
            </a:r>
            <a:r>
              <a:rPr lang="ru-RU" sz="1800" dirty="0" err="1"/>
              <a:t>оскільки</a:t>
            </a:r>
            <a:r>
              <a:rPr lang="ru-RU" sz="1800" dirty="0"/>
              <a:t> конструктор </a:t>
            </a:r>
            <a:r>
              <a:rPr lang="ru-RU" sz="1800" dirty="0" err="1"/>
              <a:t>копіювання</a:t>
            </a:r>
            <a:r>
              <a:rPr lang="ru-RU" sz="1800" dirty="0"/>
              <a:t> є </a:t>
            </a:r>
            <a:r>
              <a:rPr lang="ru-RU" sz="1800" dirty="0" err="1"/>
              <a:t>закритим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342761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200" b="1" dirty="0"/>
              <a:t>Конструктор копіювання можна проігнорувати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0A77C9-A2E3-48CC-BD46-82326308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504" y="649500"/>
            <a:ext cx="7738992" cy="62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578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200" b="1" dirty="0"/>
              <a:t>Конструктор копіювання можна проігнорувати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Спочатку </a:t>
            </a:r>
            <a:r>
              <a:rPr lang="uk-UA" sz="1800" dirty="0" err="1"/>
              <a:t>ініціалізується</a:t>
            </a:r>
            <a:r>
              <a:rPr lang="uk-UA" sz="1800" dirty="0"/>
              <a:t> анонімний об’єкт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Drob</a:t>
            </a:r>
            <a:r>
              <a:rPr lang="en-US" sz="1800" dirty="0"/>
              <a:t>, </a:t>
            </a:r>
            <a:r>
              <a:rPr lang="uk-UA" sz="1800" dirty="0"/>
              <a:t>який призводить до виклику </a:t>
            </a:r>
            <a:r>
              <a:rPr lang="en-US" sz="1800" dirty="0"/>
              <a:t>		</a:t>
            </a:r>
            <a:r>
              <a:rPr lang="uk-UA" sz="1800" dirty="0"/>
              <a:t>конструктора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Drob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(int, int)</a:t>
            </a:r>
            <a:r>
              <a:rPr lang="en-US" sz="1800" dirty="0"/>
              <a:t>. </a:t>
            </a:r>
            <a:r>
              <a:rPr lang="uk-UA" sz="1800" dirty="0"/>
              <a:t>Потім цей анонімний об’єкт використовується для ініціалізації об’єкта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sixSeven</a:t>
            </a:r>
            <a:r>
              <a:rPr lang="en-US" sz="1800" dirty="0"/>
              <a:t> </a:t>
            </a:r>
            <a:r>
              <a:rPr lang="uk-UA" sz="1800" dirty="0"/>
              <a:t>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Drob</a:t>
            </a:r>
            <a:r>
              <a:rPr lang="en-US" sz="1800" dirty="0"/>
              <a:t>. </a:t>
            </a:r>
            <a:r>
              <a:rPr lang="uk-UA" sz="1800" dirty="0"/>
              <a:t>Оскільки анонімний об’єкт є об’єктом класу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Drob</a:t>
            </a:r>
            <a:r>
              <a:rPr lang="en-US" sz="1800" dirty="0"/>
              <a:t>, </a:t>
            </a:r>
            <a:r>
              <a:rPr lang="uk-UA" sz="1800" dirty="0"/>
              <a:t>як 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sixSeven</a:t>
            </a:r>
            <a:r>
              <a:rPr lang="en-US" sz="1800" dirty="0"/>
              <a:t>, </a:t>
            </a:r>
            <a:r>
              <a:rPr lang="uk-UA" sz="1800" dirty="0"/>
              <a:t>то тут повинен викликатися конструктор копіювання, вірно?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00A519-E445-46FA-98E8-37EB2FC4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0" y="2700397"/>
            <a:ext cx="6287377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364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200" b="1" dirty="0"/>
              <a:t>Конструктор копіювання можна проігнорувати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Чому наш конструктор копіювання не спрацював?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Справа в тому, що ініціалізація анонімного об’єкта, а потім використання цього об’єкта для прямої ініціалізації вже не анонімного об’єкта виконується в два етапи (перший етап — це створення анонімного об’єкта, другий етап — це виклик конструктора копіювання). Однак, кінцевий результат по суті ідентичний простому виконанню прямої ініціалізації, яка займає всього лише один крок.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 цієї причини в таких випадках компілятору дозволяється відмовитися від виклику конструктора копіювання і просто виконати пряму ініціалізацію. Цей процес називається елізією.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2ACA9-E49D-4E77-BAEB-37D990E6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09" y="4913147"/>
            <a:ext cx="827838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536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200" b="1" dirty="0"/>
              <a:t>Конструктор копіювання можна проігнорувати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 останньому випадку з прямою ініціалізацією потрібен буде виклик тільки одного конструктора (</a:t>
            </a:r>
            <a:r>
              <a:rPr lang="en-US" sz="1800" dirty="0" err="1"/>
              <a:t>Drob</a:t>
            </a:r>
            <a:r>
              <a:rPr lang="en-US" sz="1800" dirty="0"/>
              <a:t>(int, int)). </a:t>
            </a:r>
            <a:r>
              <a:rPr lang="uk-UA" sz="1800" dirty="0"/>
              <a:t>Зверніть увагу, у випадках, коли використовується елізія, будь-які </a:t>
            </a:r>
            <a:r>
              <a:rPr lang="uk-UA" sz="1800" dirty="0" err="1"/>
              <a:t>стейтменти</a:t>
            </a:r>
            <a:r>
              <a:rPr lang="uk-UA" sz="1800" dirty="0"/>
              <a:t> в тілі конструктора копіювання не виконуються, навіть якщо вони мають побічні ефекти (наприклад, виводять щось на екран)!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Нарешті, якщо ви робите свій конструктор копіювання закритим, то будь-яка ініціалізація, яка використовує цей закритий конструктор копіювання, призведе до помилок компіляції, навіть якщо конструктор копіювання буде проігноровано!</a:t>
            </a:r>
          </a:p>
        </p:txBody>
      </p:sp>
    </p:spTree>
    <p:extLst>
      <p:ext uri="{BB962C8B-B14F-4D97-AF65-F5344CB8AC3E}">
        <p14:creationId xmlns:p14="http://schemas.microsoft.com/office/powerpoint/2010/main" val="13840253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Копіююча</a:t>
            </a:r>
            <a:r>
              <a:rPr lang="uk-UA" b="1" dirty="0"/>
              <a:t> ініціалізація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 a = 7;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використовується </a:t>
            </a:r>
            <a:r>
              <a:rPr lang="uk-UA" sz="1800" dirty="0" err="1"/>
              <a:t>копіююча</a:t>
            </a:r>
            <a:r>
              <a:rPr lang="uk-UA" sz="1800" dirty="0"/>
              <a:t> ініціалізація для ініціалізації </a:t>
            </a:r>
            <a:r>
              <a:rPr lang="uk-UA" sz="1800" dirty="0" err="1"/>
              <a:t>цілочисельної</a:t>
            </a:r>
            <a:r>
              <a:rPr lang="uk-UA" sz="1800" dirty="0"/>
              <a:t> змінної </a:t>
            </a:r>
            <a:r>
              <a:rPr lang="en-US" sz="1800" dirty="0"/>
              <a:t>a </a:t>
            </a:r>
            <a:r>
              <a:rPr lang="uk-UA" sz="1800" dirty="0"/>
              <a:t>значенням </a:t>
            </a:r>
            <a:r>
              <a:rPr lang="uk-UA" sz="1800" b="1" dirty="0"/>
              <a:t>7</a:t>
            </a:r>
            <a:r>
              <a:rPr lang="uk-UA" sz="1800" dirty="0"/>
              <a:t>. Зі звичайними змінними все просто. </a:t>
            </a:r>
            <a:r>
              <a:rPr lang="uk-UA" sz="1800" b="1" dirty="0">
                <a:highlight>
                  <a:srgbClr val="00FFFF"/>
                </a:highlight>
              </a:rPr>
              <a:t>Однак з класами все трохи складніше, оскільки в їх ініціалізації використовуються конструктори</a:t>
            </a:r>
            <a:r>
              <a:rPr lang="uk-UA" sz="1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095826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200" b="1" dirty="0"/>
              <a:t>Використання </a:t>
            </a:r>
            <a:r>
              <a:rPr lang="uk-UA" sz="3200" b="1" dirty="0" err="1"/>
              <a:t>копіюючої</a:t>
            </a:r>
            <a:r>
              <a:rPr lang="uk-UA" sz="3200" b="1" dirty="0"/>
              <a:t> ініціалізації з класами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EA1886-C78A-4D31-A52D-6BDBFD9F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02" y="727674"/>
            <a:ext cx="6969596" cy="61303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17135E-78C5-4E26-8717-A5DFD769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147" y="6121645"/>
            <a:ext cx="543001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803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200" b="1" dirty="0"/>
              <a:t>Використання </a:t>
            </a:r>
            <a:r>
              <a:rPr lang="uk-UA" sz="3200" b="1" dirty="0" err="1"/>
              <a:t>копіюючої</a:t>
            </a:r>
            <a:r>
              <a:rPr lang="uk-UA" sz="3200" b="1" dirty="0"/>
              <a:t> ініціалізації з класами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Форма </a:t>
            </a:r>
            <a:r>
              <a:rPr lang="ru-RU" sz="1800" b="1" dirty="0" err="1">
                <a:highlight>
                  <a:srgbClr val="00FF00"/>
                </a:highlight>
              </a:rPr>
              <a:t>копіюючої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ініціалізації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мові</a:t>
            </a:r>
            <a:r>
              <a:rPr lang="ru-RU" sz="1800" b="1" dirty="0">
                <a:highlight>
                  <a:srgbClr val="00FF00"/>
                </a:highlight>
              </a:rPr>
              <a:t> C++ у </a:t>
            </a:r>
            <a:r>
              <a:rPr lang="ru-RU" sz="1800" b="1" dirty="0" err="1">
                <a:highlight>
                  <a:srgbClr val="00FF00"/>
                </a:highlight>
              </a:rPr>
              <a:t>вищенаведеному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прикладі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обробляється</a:t>
            </a:r>
            <a:r>
              <a:rPr lang="ru-RU" sz="1800" b="1" dirty="0">
                <a:highlight>
                  <a:srgbClr val="00FF00"/>
                </a:highlight>
              </a:rPr>
              <a:t> так само, як і </a:t>
            </a:r>
            <a:r>
              <a:rPr lang="ru-RU" sz="1800" b="1" dirty="0" err="1">
                <a:highlight>
                  <a:srgbClr val="00FF00"/>
                </a:highlight>
              </a:rPr>
              <a:t>наступна</a:t>
            </a:r>
            <a:r>
              <a:rPr lang="ru-RU" sz="1800" dirty="0"/>
              <a:t>: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Drob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seven(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Drob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(7));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А, як ми вже знаємо, це може призвести до виклику як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Drob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(int, int)</a:t>
            </a:r>
            <a:r>
              <a:rPr lang="en-US" sz="1800" dirty="0"/>
              <a:t>, </a:t>
            </a:r>
            <a:r>
              <a:rPr lang="uk-UA" sz="1800" b="1" dirty="0">
                <a:highlight>
                  <a:srgbClr val="00FFFF"/>
                </a:highlight>
              </a:rPr>
              <a:t>так і конструктора копіювання</a:t>
            </a:r>
            <a:r>
              <a:rPr lang="uk-UA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Drob</a:t>
            </a:r>
            <a:r>
              <a:rPr lang="en-US" sz="1800" dirty="0"/>
              <a:t> (</a:t>
            </a:r>
            <a:r>
              <a:rPr lang="uk-UA" sz="1800" dirty="0"/>
              <a:t>який може бути проігнорований). Однак, оскільки гарантії на 100% ігнорування конструктора копіювання не надається, то </a:t>
            </a:r>
            <a:r>
              <a:rPr lang="uk-UA" sz="1800" b="1" dirty="0">
                <a:highlight>
                  <a:srgbClr val="FFFF00"/>
                </a:highlight>
              </a:rPr>
              <a:t>краще уникати використання </a:t>
            </a:r>
            <a:r>
              <a:rPr lang="uk-UA" sz="1800" b="1" dirty="0" err="1">
                <a:highlight>
                  <a:srgbClr val="FFFF00"/>
                </a:highlight>
              </a:rPr>
              <a:t>копіюючої</a:t>
            </a:r>
            <a:r>
              <a:rPr lang="uk-UA" sz="1800" b="1" dirty="0">
                <a:highlight>
                  <a:srgbClr val="FFFF00"/>
                </a:highlight>
              </a:rPr>
              <a:t> ініціалізації при роботі з класами і замість неї використовувати пряму ініціалізацію або </a:t>
            </a:r>
            <a:r>
              <a:rPr lang="en-US" sz="1800" b="1" dirty="0">
                <a:highlight>
                  <a:srgbClr val="FFFF00"/>
                </a:highlight>
              </a:rPr>
              <a:t>uniform-</a:t>
            </a:r>
            <a:r>
              <a:rPr lang="uk-UA" sz="1800" b="1" dirty="0">
                <a:highlight>
                  <a:srgbClr val="FFFF00"/>
                </a:highlight>
              </a:rPr>
              <a:t>ініціалізацію</a:t>
            </a:r>
            <a:r>
              <a:rPr lang="uk-UA" sz="1800" dirty="0"/>
              <a:t>, так як у випадку з використанням конструктора копіювання у вас може вийти наступний результат: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7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Замість необхідного: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7/1</a:t>
            </a:r>
          </a:p>
        </p:txBody>
      </p:sp>
    </p:spTree>
    <p:extLst>
      <p:ext uri="{BB962C8B-B14F-4D97-AF65-F5344CB8AC3E}">
        <p14:creationId xmlns:p14="http://schemas.microsoft.com/office/powerpoint/2010/main" val="19032103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sz="4400" b="1" dirty="0"/>
              <a:t>Використання </a:t>
            </a:r>
            <a:r>
              <a:rPr lang="uk-UA" sz="4400" b="1" dirty="0" err="1"/>
              <a:t>копіюючої</a:t>
            </a:r>
            <a:r>
              <a:rPr lang="uk-UA" sz="4400" b="1" dirty="0"/>
              <a:t> ініціалізації з класами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Тому що в конструкторі копіювання (який мова </a:t>
            </a:r>
            <a:r>
              <a:rPr lang="en-US" sz="1800" dirty="0"/>
              <a:t>C++ </a:t>
            </a:r>
            <a:r>
              <a:rPr lang="uk-UA" sz="1800" dirty="0" err="1"/>
              <a:t>надасть</a:t>
            </a:r>
            <a:r>
              <a:rPr lang="uk-UA" sz="1800" dirty="0"/>
              <a:t> автоматично) </a:t>
            </a:r>
            <a:r>
              <a:rPr lang="uk-UA" sz="1800" b="1" dirty="0">
                <a:highlight>
                  <a:srgbClr val="FFFF00"/>
                </a:highlight>
              </a:rPr>
              <a:t>значення за замовчуванням для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denominator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uk-UA" sz="1800" b="1" dirty="0">
                <a:highlight>
                  <a:srgbClr val="FFFF00"/>
                </a:highlight>
              </a:rPr>
              <a:t>не буде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Уникайте використання </a:t>
            </a:r>
            <a:r>
              <a:rPr lang="uk-UA" sz="1800" b="1" dirty="0" err="1">
                <a:highlight>
                  <a:srgbClr val="00FF00"/>
                </a:highlight>
              </a:rPr>
              <a:t>копіюючої</a:t>
            </a:r>
            <a:r>
              <a:rPr lang="uk-UA" sz="1800" b="1" dirty="0">
                <a:highlight>
                  <a:srgbClr val="00FF00"/>
                </a:highlight>
              </a:rPr>
              <a:t> ініціалізації при роботі з класами, замість неї використовуйте </a:t>
            </a:r>
            <a:r>
              <a:rPr lang="en-US" sz="1800" b="1" dirty="0">
                <a:highlight>
                  <a:srgbClr val="00FF00"/>
                </a:highlight>
              </a:rPr>
              <a:t>uniform-</a:t>
            </a:r>
            <a:r>
              <a:rPr lang="uk-UA" sz="1800" b="1" dirty="0">
                <a:highlight>
                  <a:srgbClr val="00FF00"/>
                </a:highlight>
              </a:rPr>
              <a:t>ініціалізацію.</a:t>
            </a:r>
          </a:p>
        </p:txBody>
      </p:sp>
    </p:spTree>
    <p:extLst>
      <p:ext uri="{BB962C8B-B14F-4D97-AF65-F5344CB8AC3E}">
        <p14:creationId xmlns:p14="http://schemas.microsoft.com/office/powerpoint/2010/main" val="1497160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Інші застосування </a:t>
            </a:r>
            <a:r>
              <a:rPr lang="uk-UA" b="1" dirty="0" err="1"/>
              <a:t>копіюючої</a:t>
            </a:r>
            <a:r>
              <a:rPr lang="uk-UA" b="1" dirty="0"/>
              <a:t> ініціалізації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Коли </a:t>
            </a:r>
            <a:r>
              <a:rPr lang="ru-RU" sz="1800" b="1" dirty="0" err="1">
                <a:highlight>
                  <a:srgbClr val="00FF00"/>
                </a:highlight>
              </a:rPr>
              <a:t>ви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передаєте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або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повертаєте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об’єкт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b="1" dirty="0">
                <a:highlight>
                  <a:srgbClr val="00FF00"/>
                </a:highlight>
              </a:rPr>
              <a:t> по </a:t>
            </a:r>
            <a:r>
              <a:rPr lang="ru-RU" sz="1800" b="1" dirty="0" err="1">
                <a:highlight>
                  <a:srgbClr val="00FF00"/>
                </a:highlight>
              </a:rPr>
              <a:t>значенню</a:t>
            </a:r>
            <a:r>
              <a:rPr lang="ru-RU" sz="1800" dirty="0"/>
              <a:t>, то в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процесі</a:t>
            </a:r>
            <a:r>
              <a:rPr lang="ru-RU" sz="1800" dirty="0"/>
              <a:t> </a:t>
            </a:r>
            <a:r>
              <a:rPr lang="ru-RU" sz="1800" dirty="0" err="1"/>
              <a:t>використовується</a:t>
            </a:r>
            <a:r>
              <a:rPr lang="ru-RU" sz="1800" dirty="0"/>
              <a:t> </a:t>
            </a:r>
            <a:r>
              <a:rPr lang="ru-RU" sz="1800" dirty="0" err="1"/>
              <a:t>копіююча</a:t>
            </a:r>
            <a:r>
              <a:rPr lang="ru-RU" sz="1800" dirty="0"/>
              <a:t> </a:t>
            </a:r>
            <a:r>
              <a:rPr lang="ru-RU" sz="1800" dirty="0" err="1"/>
              <a:t>ініціалізація</a:t>
            </a:r>
            <a:r>
              <a:rPr lang="ru-RU" sz="1800" dirty="0"/>
              <a:t>.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наступну</a:t>
            </a:r>
            <a:r>
              <a:rPr lang="ru-RU" sz="1800" dirty="0"/>
              <a:t> </a:t>
            </a:r>
            <a:r>
              <a:rPr lang="ru-RU" sz="1800" dirty="0" err="1"/>
              <a:t>програму</a:t>
            </a:r>
            <a:r>
              <a:rPr lang="ru-RU" sz="1800" dirty="0"/>
              <a:t>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6640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Список ініціалізації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A733E3-A3EB-4818-86AD-3A7504D3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376" y="857691"/>
            <a:ext cx="8503246" cy="36571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C4C472-E91A-4BC0-B323-3BEF426C2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33" y="4760690"/>
            <a:ext cx="8900932" cy="11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768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Інші застосування </a:t>
            </a:r>
            <a:r>
              <a:rPr lang="uk-UA" b="1" dirty="0" err="1"/>
              <a:t>копіюючої</a:t>
            </a:r>
            <a:r>
              <a:rPr lang="uk-UA" b="1" dirty="0"/>
              <a:t> ініціалізації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C16960-159B-4E52-BEFA-39885D0B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31" y="0"/>
            <a:ext cx="6846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963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Інші застосування </a:t>
            </a:r>
            <a:r>
              <a:rPr lang="uk-UA" b="1" dirty="0" err="1"/>
              <a:t>копіюючої</a:t>
            </a:r>
            <a:r>
              <a:rPr lang="uk-UA" b="1" dirty="0"/>
              <a:t> ініціалізації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Тут </a:t>
            </a:r>
            <a:r>
              <a:rPr lang="ru-RU" sz="1800" dirty="0" err="1"/>
              <a:t>функція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makeNegative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1800" dirty="0" err="1"/>
              <a:t>приймає</a:t>
            </a:r>
            <a:r>
              <a:rPr lang="ru-RU" sz="1800" dirty="0"/>
              <a:t> </a:t>
            </a:r>
            <a:r>
              <a:rPr lang="ru-RU" sz="1800" dirty="0" err="1"/>
              <a:t>об’єкт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Drob</a:t>
            </a:r>
            <a:r>
              <a:rPr lang="ru-RU" sz="1800" dirty="0"/>
              <a:t> по </a:t>
            </a:r>
            <a:r>
              <a:rPr lang="ru-RU" sz="1800" dirty="0" err="1"/>
              <a:t>значенню</a:t>
            </a:r>
            <a:r>
              <a:rPr lang="ru-RU" sz="1800" dirty="0"/>
              <a:t> і </a:t>
            </a:r>
            <a:r>
              <a:rPr lang="ru-RU" sz="1800" dirty="0" err="1"/>
              <a:t>повертає</a:t>
            </a:r>
            <a:r>
              <a:rPr lang="ru-RU" sz="1800" dirty="0"/>
              <a:t> </a:t>
            </a:r>
            <a:r>
              <a:rPr lang="ru-RU" sz="1800" dirty="0" err="1"/>
              <a:t>його</a:t>
            </a:r>
            <a:r>
              <a:rPr lang="ru-RU" sz="1800" dirty="0"/>
              <a:t> так само по </a:t>
            </a:r>
            <a:r>
              <a:rPr lang="ru-RU" sz="1800" dirty="0" err="1"/>
              <a:t>значенню</a:t>
            </a:r>
            <a:r>
              <a:rPr lang="ru-RU" sz="1800" dirty="0"/>
              <a:t>. Результат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Перший виклик конструктора копіювання виконається </a:t>
            </a:r>
            <a:r>
              <a:rPr lang="uk-UA" sz="1800" b="1" dirty="0">
                <a:highlight>
                  <a:srgbClr val="00FFFF"/>
                </a:highlight>
              </a:rPr>
              <a:t>при передачі</a:t>
            </a:r>
            <a:r>
              <a:rPr lang="uk-UA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sixSeven</a:t>
            </a:r>
            <a:r>
              <a:rPr lang="en-US" sz="1800" dirty="0"/>
              <a:t> </a:t>
            </a:r>
            <a:r>
              <a:rPr lang="uk-UA" sz="1800" dirty="0"/>
              <a:t>в якості </a:t>
            </a:r>
            <a:r>
              <a:rPr lang="uk-UA" sz="1800" b="1" dirty="0">
                <a:highlight>
                  <a:srgbClr val="00FFFF"/>
                </a:highlight>
              </a:rPr>
              <a:t>аргументу</a:t>
            </a:r>
            <a:r>
              <a:rPr lang="uk-UA" sz="1800" dirty="0"/>
              <a:t> в параметр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</a:t>
            </a:r>
            <a:r>
              <a:rPr lang="en-US" sz="1800" dirty="0"/>
              <a:t> </a:t>
            </a:r>
            <a:r>
              <a:rPr lang="uk-UA" sz="1800" dirty="0"/>
              <a:t>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makeNegative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. </a:t>
            </a:r>
            <a:r>
              <a:rPr lang="uk-UA" sz="1800" dirty="0"/>
              <a:t>Другий виклик виконається </a:t>
            </a:r>
            <a:r>
              <a:rPr lang="uk-UA" sz="1800" b="1" dirty="0">
                <a:highlight>
                  <a:srgbClr val="00FFFF"/>
                </a:highlight>
              </a:rPr>
              <a:t>при поверненні об’єкта з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makeNegative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назад в функцію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. </a:t>
            </a:r>
            <a:r>
              <a:rPr lang="uk-UA" sz="1800" dirty="0"/>
              <a:t>Таким чином, об’єкт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sixSeven</a:t>
            </a:r>
            <a:r>
              <a:rPr lang="en-US" sz="1800" dirty="0"/>
              <a:t> </a:t>
            </a:r>
            <a:r>
              <a:rPr lang="uk-UA" sz="1800" dirty="0"/>
              <a:t>копіюється двічі.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прикладі, наведеному вище, компілятор не може проігнорувати використання конструктора копіювання як при передачі аргументу по значенню, так і при його поверненні. Однак в деяких випадках, якщо аргумент або значення, що повертається, відповідають певним критеріям, компілятор може проігнорувати використання конструктора копіювання. Наприклад: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C4C18F-8AA5-42D4-9F8A-5A471EA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91" y="1833369"/>
            <a:ext cx="3696216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672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031310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В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випадку</a:t>
            </a:r>
            <a:r>
              <a:rPr lang="ru-RU" sz="1800" dirty="0"/>
              <a:t> </a:t>
            </a:r>
            <a:r>
              <a:rPr lang="ru-RU" sz="1800" dirty="0" err="1"/>
              <a:t>компілятор</a:t>
            </a:r>
            <a:r>
              <a:rPr lang="ru-RU" sz="1800" dirty="0"/>
              <a:t>, </a:t>
            </a:r>
            <a:r>
              <a:rPr lang="ru-RU" sz="1800" dirty="0" err="1"/>
              <a:t>швидше</a:t>
            </a:r>
            <a:r>
              <a:rPr lang="ru-RU" sz="1800" dirty="0"/>
              <a:t> за все, </a:t>
            </a:r>
            <a:r>
              <a:rPr lang="ru-RU" sz="1800" dirty="0" err="1"/>
              <a:t>проігнорує</a:t>
            </a:r>
            <a:r>
              <a:rPr lang="ru-RU" sz="1800" dirty="0"/>
              <a:t> </a:t>
            </a:r>
            <a:r>
              <a:rPr lang="ru-RU" sz="1800" dirty="0" err="1"/>
              <a:t>використання</a:t>
            </a:r>
            <a:r>
              <a:rPr lang="ru-RU" sz="1800" dirty="0"/>
              <a:t> конструктора </a:t>
            </a:r>
            <a:r>
              <a:rPr lang="ru-RU" sz="1800" dirty="0" err="1"/>
              <a:t>копіювання</a:t>
            </a:r>
            <a:r>
              <a:rPr lang="ru-RU" sz="1800" dirty="0"/>
              <a:t>, </a:t>
            </a:r>
            <a:r>
              <a:rPr lang="ru-RU" sz="1800" dirty="0" err="1"/>
              <a:t>хоча</a:t>
            </a:r>
            <a:r>
              <a:rPr lang="ru-RU" sz="1800" dirty="0"/>
              <a:t> </a:t>
            </a:r>
            <a:r>
              <a:rPr lang="ru-RU" sz="1800" dirty="0" err="1"/>
              <a:t>об’єкт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ru-RU" sz="1800" dirty="0"/>
              <a:t> і </a:t>
            </a:r>
            <a:r>
              <a:rPr lang="ru-RU" sz="1800" dirty="0" err="1"/>
              <a:t>повертається</a:t>
            </a:r>
            <a:r>
              <a:rPr lang="ru-RU" sz="1800" dirty="0"/>
              <a:t> по </a:t>
            </a:r>
            <a:r>
              <a:rPr lang="ru-RU" sz="1800" dirty="0" err="1"/>
              <a:t>значенню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E2A1E1-5090-4B91-857C-6E450019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11" y="-1"/>
            <a:ext cx="5160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716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Дружні функції 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М</a:t>
            </a:r>
            <a:r>
              <a:rPr lang="uk-UA" sz="1800" dirty="0"/>
              <a:t>и говорили про те, що дані вашого класу повинні бути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/>
              <a:t>. </a:t>
            </a:r>
            <a:r>
              <a:rPr lang="uk-UA" sz="1800" dirty="0"/>
              <a:t>Однак може виникнути ситуація, коли у вас є клас і функція, яка працює з цим класом, але не знаходиться у його тілі. Наприклад, є клас, в якому зберігаються дані, і функція (або інший клас), яка виводить ці дані на екран. Хоча код класу і код функції виводу розділені (для спрощення підтримки коду), код функції виводу тісно пов’язаний з даними класу. Отже, зробивши члени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/>
              <a:t>, </a:t>
            </a:r>
            <a:r>
              <a:rPr lang="uk-UA" sz="1800" dirty="0"/>
              <a:t>ми бажаного ефекту не отримаємо.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 таких ситуаціях є два варіанти: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uk-UA" sz="1800" b="1" dirty="0">
                <a:highlight>
                  <a:srgbClr val="FFFF00"/>
                </a:highlight>
              </a:rPr>
              <a:t>Зробити відкритими методи класу і через них функція взаємодіятиме з класом</a:t>
            </a:r>
            <a:r>
              <a:rPr lang="uk-UA" sz="1800" dirty="0"/>
              <a:t>. Однак тут є кілька нюансів. По-перше, ці відкриті методи необхідно буде визначити, на що знадобиться виділити час, і вони будуть захаращувати інтерфейс класу. По-друге, в класі потрібно буде відкрити методи, які не завжди повинні бути відкритими і надавати доступ ззовні.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uk-UA" sz="1800" b="1" dirty="0">
                <a:highlight>
                  <a:srgbClr val="00FF00"/>
                </a:highlight>
              </a:rPr>
              <a:t>Використовувати дружні класи і дружні функції</a:t>
            </a:r>
            <a:r>
              <a:rPr lang="uk-UA" sz="1800" dirty="0"/>
              <a:t>, за допомогою яких можна буде надати функції </a:t>
            </a:r>
            <a:r>
              <a:rPr lang="ru-RU" sz="1800" dirty="0" err="1"/>
              <a:t>гетерів</a:t>
            </a:r>
            <a:r>
              <a:rPr lang="uk-UA" sz="1800" dirty="0"/>
              <a:t> доступ до закритих даних класу. Це дозволить функції виводу безпосередньо звертатися до всіх закритих змінних-членів і методів класу, зберігаючи при цьому закритий доступ до даних класу для всіх інших функцій поза тілом класу!</a:t>
            </a:r>
          </a:p>
        </p:txBody>
      </p:sp>
    </p:spTree>
    <p:extLst>
      <p:ext uri="{BB962C8B-B14F-4D97-AF65-F5344CB8AC3E}">
        <p14:creationId xmlns:p14="http://schemas.microsoft.com/office/powerpoint/2010/main" val="41284020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Дружні функції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Дружня функція </a:t>
            </a:r>
            <a:r>
              <a:rPr lang="uk-UA" sz="1800" dirty="0"/>
              <a:t>— це функція, яка має доступ до закритих членів класу, наче вона сама є членом цього класу. У всіх інших аспектах дружня функція є звичайною функцією. Нею може бути, як </a:t>
            </a:r>
            <a:r>
              <a:rPr lang="uk-UA" sz="1800" b="1" dirty="0">
                <a:highlight>
                  <a:srgbClr val="00FFFF"/>
                </a:highlight>
              </a:rPr>
              <a:t>звичайна функція</a:t>
            </a:r>
            <a:r>
              <a:rPr lang="uk-UA" sz="1800" dirty="0"/>
              <a:t>, так і </a:t>
            </a:r>
            <a:r>
              <a:rPr lang="uk-UA" sz="1800" b="1" dirty="0">
                <a:highlight>
                  <a:srgbClr val="FFFF00"/>
                </a:highlight>
              </a:rPr>
              <a:t>метод іншого класу</a:t>
            </a:r>
            <a:r>
              <a:rPr lang="uk-UA" sz="1800" dirty="0"/>
              <a:t>. Для оголошення дружньої функції використовується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friend</a:t>
            </a:r>
            <a:r>
              <a:rPr lang="en-US" sz="1800" dirty="0"/>
              <a:t> </a:t>
            </a:r>
            <a:r>
              <a:rPr lang="uk-UA" sz="1800" b="1" dirty="0"/>
              <a:t>перед прототипом функції</a:t>
            </a:r>
            <a:r>
              <a:rPr lang="uk-UA" sz="1800" dirty="0"/>
              <a:t>, яку ви хочете зробити дружньою класу. Неважливо, оголошуєте ви її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public-</a:t>
            </a:r>
            <a:r>
              <a:rPr lang="en-US" sz="1800" dirty="0"/>
              <a:t> </a:t>
            </a:r>
            <a:r>
              <a:rPr lang="uk-UA" sz="1800" dirty="0"/>
              <a:t>чи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private-</a:t>
            </a:r>
            <a:r>
              <a:rPr lang="uk-UA" sz="1800" dirty="0"/>
              <a:t>зоні класу. Наприклад:</a:t>
            </a:r>
          </a:p>
        </p:txBody>
      </p:sp>
    </p:spTree>
    <p:extLst>
      <p:ext uri="{BB962C8B-B14F-4D97-AF65-F5344CB8AC3E}">
        <p14:creationId xmlns:p14="http://schemas.microsoft.com/office/powerpoint/2010/main" val="26291752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59C96-6251-4A5A-8641-A802BD88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426" y="0"/>
            <a:ext cx="6627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710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ми оголосили функцію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reset()</a:t>
            </a:r>
            <a:r>
              <a:rPr lang="en-US" sz="1800" dirty="0"/>
              <a:t>, </a:t>
            </a:r>
            <a:r>
              <a:rPr lang="uk-UA" sz="1800" dirty="0"/>
              <a:t>яка приймає об’єкт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Anything</a:t>
            </a:r>
            <a:r>
              <a:rPr lang="en-US" sz="1800" dirty="0"/>
              <a:t> </a:t>
            </a:r>
            <a:r>
              <a:rPr lang="uk-UA" sz="1800" dirty="0"/>
              <a:t>і встановлює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value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значення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. Оскільки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reset()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не є членом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Anything</a:t>
            </a:r>
            <a:r>
              <a:rPr lang="en-US" sz="1800" dirty="0"/>
              <a:t>, </a:t>
            </a:r>
            <a:r>
              <a:rPr lang="uk-UA" sz="1800" dirty="0"/>
              <a:t>то в звичайній ситуації 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reset()</a:t>
            </a:r>
            <a:r>
              <a:rPr lang="en-US" sz="1800" dirty="0"/>
              <a:t> </a:t>
            </a:r>
            <a:r>
              <a:rPr lang="uk-UA" sz="1800" dirty="0"/>
              <a:t>не мала б доступу до закритих членів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Anything</a:t>
            </a:r>
            <a:r>
              <a:rPr lang="en-US" sz="1800" dirty="0"/>
              <a:t>. </a:t>
            </a:r>
            <a:r>
              <a:rPr lang="uk-UA" sz="1800" dirty="0"/>
              <a:t>Однак, оскільки ця функція є дружньою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Anything</a:t>
            </a:r>
            <a:r>
              <a:rPr lang="en-US" sz="1800" dirty="0"/>
              <a:t>, </a:t>
            </a:r>
            <a:r>
              <a:rPr lang="uk-UA" sz="1800" dirty="0"/>
              <a:t>вона має доступ до закритих членів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Anything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ми повинні передавати 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Anything</a:t>
            </a:r>
            <a:r>
              <a:rPr lang="en-US" sz="1800" dirty="0"/>
              <a:t> </a:t>
            </a:r>
            <a:r>
              <a:rPr lang="uk-UA" sz="1800" dirty="0"/>
              <a:t>в функцію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reset() </a:t>
            </a:r>
            <a:r>
              <a:rPr lang="uk-UA" sz="1800" dirty="0"/>
              <a:t>в якості параметра. Це пов’язано з тим, що функція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reset() </a:t>
            </a:r>
            <a:r>
              <a:rPr lang="uk-UA" sz="1800" dirty="0"/>
              <a:t>не є методом класу. Вона не має вказівника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 </a:t>
            </a:r>
            <a:r>
              <a:rPr lang="uk-UA" sz="1800" dirty="0"/>
              <a:t>і, крім як передачі об’єкта, вона не зможе взаємодіяти з класом.</a:t>
            </a:r>
          </a:p>
        </p:txBody>
      </p:sp>
    </p:spTree>
    <p:extLst>
      <p:ext uri="{BB962C8B-B14F-4D97-AF65-F5344CB8AC3E}">
        <p14:creationId xmlns:p14="http://schemas.microsoft.com/office/powerpoint/2010/main" val="3155857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A0FC42-6ACA-4C95-BEE0-0AB97C824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299"/>
            <a:ext cx="12192000" cy="59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475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Дружні функції і кілька класів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6401331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Функція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бути другом </a:t>
            </a:r>
            <a:r>
              <a:rPr lang="ru-RU" sz="1800" dirty="0" err="1"/>
              <a:t>відразу</a:t>
            </a:r>
            <a:r>
              <a:rPr lang="ru-RU" sz="1800" dirty="0"/>
              <a:t> для </a:t>
            </a:r>
            <a:r>
              <a:rPr lang="ru-RU" sz="1800" dirty="0" err="1"/>
              <a:t>кількох</a:t>
            </a:r>
            <a:r>
              <a:rPr lang="ru-RU" sz="1800" dirty="0"/>
              <a:t> </a:t>
            </a:r>
            <a:r>
              <a:rPr lang="ru-RU" sz="1800" dirty="0" err="1"/>
              <a:t>класів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B6F815-00D8-46AD-939C-421E96D6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31" y="0"/>
            <a:ext cx="5790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572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є дві речі, на які слід звернути увагу. По-перше, оскільки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outWeather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є другом для обох класів, то вона має доступ до закритих членів обох класів. По-друге, зверніть увагу на наступний рядок у вищенаведеному прикладі: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 Humidity;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Це прототип класу</a:t>
            </a:r>
            <a:r>
              <a:rPr lang="uk-UA" sz="1800" dirty="0"/>
              <a:t>, який повідомляє компілятору, що ми визначимо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Humidity</a:t>
            </a:r>
            <a:r>
              <a:rPr lang="en-US" sz="1800" dirty="0"/>
              <a:t> </a:t>
            </a:r>
            <a:r>
              <a:rPr lang="uk-UA" sz="1800" dirty="0"/>
              <a:t>трохи пізніше. Без цього рядка компілятор видав би помилку, що не знає, що таке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Humidity</a:t>
            </a:r>
            <a:r>
              <a:rPr lang="en-US" sz="1800" dirty="0"/>
              <a:t> </a:t>
            </a:r>
            <a:r>
              <a:rPr lang="uk-UA" sz="1800" dirty="0"/>
              <a:t>при аналізі прототипу дружньої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outWeather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всередині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Temperature</a:t>
            </a:r>
            <a:r>
              <a:rPr lang="en-US" sz="1800" dirty="0"/>
              <a:t>. </a:t>
            </a:r>
            <a:r>
              <a:rPr lang="uk-UA" sz="1800" dirty="0"/>
              <a:t>Прототипи класів виконують ту ж роль, що і прототипи функцій: вони повідомляють компілятору про об’єкти, які пізніше будуть визначені, але які зараз потрібно використовувати. Однак, на відміну від функцій, класи не мають типу повернення або параметрів, тому їх прототипи лаконічні: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/>
              <a:t> + </a:t>
            </a:r>
            <a:r>
              <a:rPr lang="uk-UA" sz="1800" dirty="0"/>
              <a:t>ім'я класу + ; (наприклад,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 Anything;</a:t>
            </a:r>
            <a:r>
              <a:rPr lang="en-US" sz="1800" dirty="0"/>
              <a:t>).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11595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Список ініціалізації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Для вирішення цієї проблеми в </a:t>
            </a:r>
            <a:r>
              <a:rPr lang="en-US" sz="1800" b="1" dirty="0">
                <a:highlight>
                  <a:srgbClr val="00FF00"/>
                </a:highlight>
              </a:rPr>
              <a:t>C++ </a:t>
            </a:r>
            <a:r>
              <a:rPr lang="uk-UA" sz="1800" b="1" dirty="0">
                <a:highlight>
                  <a:srgbClr val="00FF00"/>
                </a:highlight>
              </a:rPr>
              <a:t>додали метод ініціалізації змінних-членів класу через список ініціалізації членів</a:t>
            </a:r>
            <a:r>
              <a:rPr lang="uk-UA" sz="1800" dirty="0"/>
              <a:t>, замість присвоювання їм значень після оголошення. </a:t>
            </a:r>
            <a:r>
              <a:rPr lang="uk-UA" sz="1800" b="1" dirty="0">
                <a:highlight>
                  <a:srgbClr val="FFFF00"/>
                </a:highlight>
              </a:rPr>
              <a:t>Не плутайте цей список з аналогічним списком </a:t>
            </a:r>
            <a:r>
              <a:rPr lang="uk-UA" sz="1800" b="1" dirty="0" err="1">
                <a:highlight>
                  <a:srgbClr val="FFFF00"/>
                </a:highlight>
              </a:rPr>
              <a:t>ініціалізаторів</a:t>
            </a:r>
            <a:r>
              <a:rPr lang="uk-UA" sz="1800" b="1" dirty="0">
                <a:highlight>
                  <a:srgbClr val="FFFF00"/>
                </a:highlight>
              </a:rPr>
              <a:t>, який використовується для ініціалізації масивів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Ми </a:t>
            </a:r>
            <a:r>
              <a:rPr lang="uk-UA" sz="1800" dirty="0"/>
              <a:t>вже знаємо, що </a:t>
            </a:r>
            <a:r>
              <a:rPr lang="uk-UA" sz="1800" dirty="0" err="1"/>
              <a:t>ініціалізувати</a:t>
            </a:r>
            <a:r>
              <a:rPr lang="uk-UA" sz="1800" dirty="0"/>
              <a:t> змінні можна трьома способами: через </a:t>
            </a:r>
            <a:r>
              <a:rPr lang="uk-UA" sz="1800" b="1" dirty="0" err="1">
                <a:highlight>
                  <a:srgbClr val="FFFF00"/>
                </a:highlight>
              </a:rPr>
              <a:t>копіюючу</a:t>
            </a:r>
            <a:r>
              <a:rPr lang="uk-UA" sz="1800" b="1" dirty="0">
                <a:highlight>
                  <a:srgbClr val="FFFF00"/>
                </a:highlight>
              </a:rPr>
              <a:t> ініціалізацію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00FFFF"/>
                </a:highlight>
              </a:rPr>
              <a:t>пряму ініціалізацію</a:t>
            </a:r>
            <a:r>
              <a:rPr lang="uk-UA" sz="1800" dirty="0"/>
              <a:t> або </a:t>
            </a:r>
            <a:r>
              <a:rPr lang="en-US" sz="1800" b="1" dirty="0">
                <a:highlight>
                  <a:srgbClr val="FF00FF"/>
                </a:highlight>
              </a:rPr>
              <a:t>uniform-</a:t>
            </a:r>
            <a:r>
              <a:rPr lang="uk-UA" sz="1800" b="1" dirty="0">
                <a:highlight>
                  <a:srgbClr val="FF00FF"/>
                </a:highlight>
              </a:rPr>
              <a:t>ініціалізацію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Використання списку ініціалізації майже ідентичне </a:t>
            </a:r>
            <a:r>
              <a:rPr lang="uk-UA" sz="1800" dirty="0"/>
              <a:t>виконанню прямої ініціалізації (або </a:t>
            </a:r>
            <a:r>
              <a:rPr lang="en-US" sz="1800" dirty="0"/>
              <a:t>uniform-</a:t>
            </a:r>
            <a:r>
              <a:rPr lang="uk-UA" sz="1800" dirty="0"/>
              <a:t>ініціалізації в </a:t>
            </a:r>
            <a:r>
              <a:rPr lang="en-US" sz="1800" dirty="0"/>
              <a:t>C++11).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9655E0-0E4C-465E-9F85-58268305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191" y="3528931"/>
            <a:ext cx="6759615" cy="182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802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Дружні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577403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FF"/>
                </a:highlight>
              </a:rPr>
              <a:t>Один </a:t>
            </a:r>
            <a:r>
              <a:rPr lang="ru-RU" sz="1800" b="1" dirty="0" err="1">
                <a:highlight>
                  <a:srgbClr val="00FFFF"/>
                </a:highlight>
              </a:rPr>
              <a:t>клас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може</a:t>
            </a:r>
            <a:r>
              <a:rPr lang="ru-RU" sz="1800" b="1" dirty="0">
                <a:highlight>
                  <a:srgbClr val="00FFFF"/>
                </a:highlight>
              </a:rPr>
              <a:t> бути </a:t>
            </a:r>
            <a:r>
              <a:rPr lang="ru-RU" sz="1800" b="1" dirty="0" err="1">
                <a:highlight>
                  <a:srgbClr val="00FFFF"/>
                </a:highlight>
              </a:rPr>
              <a:t>дружнім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іншому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класу</a:t>
            </a:r>
            <a:r>
              <a:rPr lang="ru-RU" sz="1800" dirty="0"/>
              <a:t>.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відкриє</a:t>
            </a:r>
            <a:r>
              <a:rPr lang="ru-RU" sz="1800" dirty="0"/>
              <a:t> </a:t>
            </a:r>
            <a:r>
              <a:rPr lang="ru-RU" sz="1800" dirty="0" err="1"/>
              <a:t>всім</a:t>
            </a:r>
            <a:r>
              <a:rPr lang="ru-RU" sz="1800" dirty="0"/>
              <a:t> членам </a:t>
            </a:r>
            <a:r>
              <a:rPr lang="ru-RU" sz="1800" dirty="0" err="1"/>
              <a:t>першого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доступ до </a:t>
            </a:r>
            <a:r>
              <a:rPr lang="ru-RU" sz="1800" dirty="0" err="1"/>
              <a:t>закритих</a:t>
            </a:r>
            <a:r>
              <a:rPr lang="ru-RU" sz="1800" dirty="0"/>
              <a:t> </a:t>
            </a:r>
            <a:r>
              <a:rPr lang="ru-RU" sz="1800" dirty="0" err="1"/>
              <a:t>членів</a:t>
            </a:r>
            <a:r>
              <a:rPr lang="ru-RU" sz="1800" dirty="0"/>
              <a:t> другого </a:t>
            </a:r>
            <a:r>
              <a:rPr lang="ru-RU" sz="1800" dirty="0" err="1"/>
              <a:t>класу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5B42B-8F40-4C43-890D-F7CB1989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03" y="0"/>
            <a:ext cx="4614596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2496B1-FF9B-4A38-A812-B0ADC8B7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895" y="6404346"/>
            <a:ext cx="819264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244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uk-UA" b="1" dirty="0"/>
              <a:t>Примітки про дружні класи: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</a:t>
            </a:r>
            <a:r>
              <a:rPr lang="uk-UA" sz="1800" b="1" dirty="0">
                <a:highlight>
                  <a:srgbClr val="00FFFF"/>
                </a:highlight>
              </a:rPr>
              <a:t>По-перше</a:t>
            </a:r>
            <a:r>
              <a:rPr lang="uk-UA" sz="1800" dirty="0"/>
              <a:t>, навіть незважаючи на те,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Display</a:t>
            </a:r>
            <a:r>
              <a:rPr lang="en-US" sz="1800" dirty="0"/>
              <a:t> </a:t>
            </a:r>
            <a:r>
              <a:rPr lang="uk-UA" sz="1800" dirty="0"/>
              <a:t>є другом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Display</a:t>
            </a:r>
            <a:r>
              <a:rPr lang="en-US" sz="1800" dirty="0"/>
              <a:t> </a:t>
            </a:r>
            <a:r>
              <a:rPr lang="uk-UA" sz="1800" dirty="0"/>
              <a:t>не має прямого доступу до вказівника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 </a:t>
            </a:r>
            <a:r>
              <a:rPr lang="uk-UA" sz="1800" dirty="0"/>
              <a:t>об’єктів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   </a:t>
            </a:r>
            <a:r>
              <a:rPr lang="uk-UA" sz="1800" b="1" dirty="0">
                <a:highlight>
                  <a:srgbClr val="00FFFF"/>
                </a:highlight>
              </a:rPr>
              <a:t>По-друге</a:t>
            </a:r>
            <a:r>
              <a:rPr lang="uk-UA" sz="1800" dirty="0"/>
              <a:t>, навіть якщо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Display</a:t>
            </a:r>
            <a:r>
              <a:rPr lang="en-US" sz="1800" dirty="0"/>
              <a:t> </a:t>
            </a:r>
            <a:r>
              <a:rPr lang="uk-UA" sz="1800" dirty="0"/>
              <a:t>є другом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/>
              <a:t>, </a:t>
            </a:r>
            <a:r>
              <a:rPr lang="uk-UA" sz="1800" dirty="0"/>
              <a:t>це не означає,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/>
              <a:t> </a:t>
            </a:r>
            <a:r>
              <a:rPr lang="uk-UA" sz="1800" dirty="0"/>
              <a:t>також є другом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Display</a:t>
            </a:r>
            <a:r>
              <a:rPr lang="en-US" sz="1800" dirty="0"/>
              <a:t>. </a:t>
            </a:r>
            <a:r>
              <a:rPr lang="uk-UA" sz="1800" dirty="0"/>
              <a:t>Якщо ви хочете зробити обидва класи дружніми, то кожен з них повинен вказати в якості друга протилежний клас. Нарешті, якщо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 </a:t>
            </a:r>
            <a:r>
              <a:rPr lang="uk-UA" sz="1800" dirty="0"/>
              <a:t>є другом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800" dirty="0"/>
              <a:t>, </a:t>
            </a:r>
            <a:r>
              <a:rPr lang="uk-UA" sz="1800" dirty="0"/>
              <a:t>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800" dirty="0"/>
              <a:t> </a:t>
            </a:r>
            <a:r>
              <a:rPr lang="uk-UA" sz="1800" dirty="0"/>
              <a:t>є другом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, </a:t>
            </a:r>
            <a:r>
              <a:rPr lang="uk-UA" sz="1800" dirty="0"/>
              <a:t>то це не означає,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 </a:t>
            </a:r>
            <a:r>
              <a:rPr lang="uk-UA" sz="1800" dirty="0"/>
              <a:t>є другом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0000"/>
                </a:highlight>
              </a:rPr>
              <a:t>Будьте уважні при використанні дружніх функцій і класів, оскільки це може порушувати принципи інкапсуляції. Якщо деталі одного класу зміняться, то деталі класу-друга також будуть змушені змінитися. Тому обмежуйте кількість і використання дружніх функцій і класів.</a:t>
            </a:r>
          </a:p>
        </p:txBody>
      </p:sp>
    </p:spTree>
    <p:extLst>
      <p:ext uri="{BB962C8B-B14F-4D97-AF65-F5344CB8AC3E}">
        <p14:creationId xmlns:p14="http://schemas.microsoft.com/office/powerpoint/2010/main" val="35663820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Дружні методи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Замість того, щоб робити дружнім цілий клас, ми можемо зробити дружніми тільки певні методи класу. Їх оголошення аналогічні оголошенням звичайних дружніх функцій, за винятком імені методу з префіксом </a:t>
            </a:r>
            <a:r>
              <a:rPr lang="uk-UA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ім'яКласу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uk-UA" sz="1800" dirty="0"/>
              <a:t> на початку (наприклад,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Display::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displayItem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Переробимо наш попередній приклад, щоб метод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Display::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displayItem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був дружнім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/>
              <a:t>. </a:t>
            </a:r>
            <a:r>
              <a:rPr lang="uk-UA" sz="1800" dirty="0"/>
              <a:t>Ми могли б зробити наступне:</a:t>
            </a:r>
          </a:p>
        </p:txBody>
      </p:sp>
    </p:spTree>
    <p:extLst>
      <p:ext uri="{BB962C8B-B14F-4D97-AF65-F5344CB8AC3E}">
        <p14:creationId xmlns:p14="http://schemas.microsoft.com/office/powerpoint/2010/main" val="5502193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9DCB14-D891-417C-86A1-8BDE25D9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-1"/>
            <a:ext cx="862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344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FF0000"/>
                </a:highlight>
              </a:rPr>
              <a:t>Однак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це</a:t>
            </a:r>
            <a:r>
              <a:rPr lang="ru-RU" sz="1800" b="1" dirty="0">
                <a:highlight>
                  <a:srgbClr val="FF0000"/>
                </a:highlight>
              </a:rPr>
              <a:t> не </a:t>
            </a:r>
            <a:r>
              <a:rPr lang="ru-RU" sz="1800" b="1" dirty="0" err="1">
                <a:highlight>
                  <a:srgbClr val="FF0000"/>
                </a:highlight>
              </a:rPr>
              <a:t>спрацює</a:t>
            </a:r>
            <a:r>
              <a:rPr lang="ru-RU" sz="1800" dirty="0"/>
              <a:t>.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зробити</a:t>
            </a:r>
            <a:r>
              <a:rPr lang="ru-RU" sz="1800" dirty="0"/>
              <a:t> метод </a:t>
            </a:r>
            <a:r>
              <a:rPr lang="ru-RU" sz="1800" dirty="0" err="1"/>
              <a:t>дружнім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, </a:t>
            </a:r>
            <a:r>
              <a:rPr lang="ru-RU" sz="1800" dirty="0" err="1"/>
              <a:t>компілятор</a:t>
            </a:r>
            <a:r>
              <a:rPr lang="ru-RU" sz="1800" dirty="0"/>
              <a:t> повинен </a:t>
            </a:r>
            <a:r>
              <a:rPr lang="ru-RU" sz="1800" dirty="0" err="1"/>
              <a:t>побачити</a:t>
            </a:r>
            <a:r>
              <a:rPr lang="ru-RU" sz="1800" dirty="0"/>
              <a:t> </a:t>
            </a:r>
            <a:r>
              <a:rPr lang="ru-RU" sz="1800" dirty="0" err="1"/>
              <a:t>повне</a:t>
            </a:r>
            <a:r>
              <a:rPr lang="ru-RU" sz="1800" dirty="0"/>
              <a:t> </a:t>
            </a:r>
            <a:r>
              <a:rPr lang="ru-RU" sz="1800" dirty="0" err="1"/>
              <a:t>визначення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, в </a:t>
            </a:r>
            <a:r>
              <a:rPr lang="ru-RU" sz="1800" dirty="0" err="1"/>
              <a:t>якому</a:t>
            </a:r>
            <a:r>
              <a:rPr lang="ru-RU" sz="1800" dirty="0"/>
              <a:t> </a:t>
            </a:r>
            <a:r>
              <a:rPr lang="ru-RU" sz="1800" dirty="0" err="1"/>
              <a:t>дружній</a:t>
            </a:r>
            <a:r>
              <a:rPr lang="ru-RU" sz="1800" dirty="0"/>
              <a:t> метод </a:t>
            </a:r>
            <a:r>
              <a:rPr lang="ru-RU" sz="1800" dirty="0" err="1"/>
              <a:t>визначається</a:t>
            </a:r>
            <a:r>
              <a:rPr lang="ru-RU" sz="1800" dirty="0"/>
              <a:t> (а не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його</a:t>
            </a:r>
            <a:r>
              <a:rPr lang="ru-RU" sz="1800" dirty="0"/>
              <a:t> прототип).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компілятор</a:t>
            </a:r>
            <a:r>
              <a:rPr lang="ru-RU" sz="1800" dirty="0"/>
              <a:t> </a:t>
            </a:r>
            <a:r>
              <a:rPr lang="ru-RU" sz="1800" dirty="0" err="1"/>
              <a:t>послідовно</a:t>
            </a:r>
            <a:r>
              <a:rPr lang="ru-RU" sz="1800" dirty="0"/>
              <a:t> “</a:t>
            </a:r>
            <a:r>
              <a:rPr lang="ru-RU" sz="1800" dirty="0" err="1"/>
              <a:t>прочісуючи</a:t>
            </a:r>
            <a:r>
              <a:rPr lang="ru-RU" sz="1800" dirty="0"/>
              <a:t>” рядки коду не </a:t>
            </a:r>
            <a:r>
              <a:rPr lang="ru-RU" sz="1800" dirty="0" err="1"/>
              <a:t>побачив</a:t>
            </a:r>
            <a:r>
              <a:rPr lang="ru-RU" sz="1800" dirty="0"/>
              <a:t> </a:t>
            </a:r>
            <a:r>
              <a:rPr lang="ru-RU" sz="1800" dirty="0" err="1"/>
              <a:t>повного</a:t>
            </a:r>
            <a:r>
              <a:rPr lang="ru-RU" sz="1800" dirty="0"/>
              <a:t> </a:t>
            </a:r>
            <a:r>
              <a:rPr lang="ru-RU" sz="1800" dirty="0" err="1"/>
              <a:t>визначення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Display</a:t>
            </a:r>
            <a:r>
              <a:rPr lang="ru-RU" sz="1800" dirty="0"/>
              <a:t>, але </a:t>
            </a:r>
            <a:r>
              <a:rPr lang="ru-RU" sz="1800" dirty="0" err="1"/>
              <a:t>встиг</a:t>
            </a:r>
            <a:r>
              <a:rPr lang="ru-RU" sz="1800" dirty="0"/>
              <a:t> </a:t>
            </a:r>
            <a:r>
              <a:rPr lang="ru-RU" sz="1800" dirty="0" err="1"/>
              <a:t>побачити</a:t>
            </a:r>
            <a:r>
              <a:rPr lang="ru-RU" sz="1800" dirty="0"/>
              <a:t> прототип </a:t>
            </a:r>
            <a:r>
              <a:rPr lang="ru-RU" sz="1800" dirty="0" err="1"/>
              <a:t>його</a:t>
            </a:r>
            <a:r>
              <a:rPr lang="ru-RU" sz="1800" dirty="0"/>
              <a:t> методу, то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видасть</a:t>
            </a:r>
            <a:r>
              <a:rPr lang="ru-RU" sz="1800" dirty="0"/>
              <a:t> </a:t>
            </a:r>
            <a:r>
              <a:rPr lang="ru-RU" sz="1800" dirty="0" err="1"/>
              <a:t>помилку</a:t>
            </a:r>
            <a:r>
              <a:rPr lang="ru-RU" sz="1800" dirty="0"/>
              <a:t> в рядку </a:t>
            </a:r>
            <a:r>
              <a:rPr lang="ru-RU" sz="1800" dirty="0" err="1"/>
              <a:t>визначення</a:t>
            </a:r>
            <a:r>
              <a:rPr lang="ru-RU" sz="1800" dirty="0"/>
              <a:t> </a:t>
            </a:r>
            <a:r>
              <a:rPr lang="ru-RU" sz="1800" dirty="0" err="1"/>
              <a:t>цього</a:t>
            </a:r>
            <a:r>
              <a:rPr lang="ru-RU" sz="1800" dirty="0"/>
              <a:t> методу </a:t>
            </a:r>
            <a:r>
              <a:rPr lang="ru-RU" sz="1800" dirty="0" err="1"/>
              <a:t>дружнім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Values</a:t>
            </a:r>
            <a:r>
              <a:rPr lang="ru-RU" sz="1800" dirty="0"/>
              <a:t> (рядок №16).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спробувати</a:t>
            </a:r>
            <a:r>
              <a:rPr lang="ru-RU" sz="1800" dirty="0"/>
              <a:t> </a:t>
            </a:r>
            <a:r>
              <a:rPr lang="ru-RU" sz="1800" dirty="0" err="1"/>
              <a:t>перемістити</a:t>
            </a:r>
            <a:r>
              <a:rPr lang="ru-RU" sz="1800" dirty="0"/>
              <a:t> </a:t>
            </a:r>
            <a:r>
              <a:rPr lang="ru-RU" sz="1800" dirty="0" err="1"/>
              <a:t>визначення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Display </a:t>
            </a:r>
            <a:r>
              <a:rPr lang="ru-RU" sz="1800" dirty="0" err="1"/>
              <a:t>вище</a:t>
            </a:r>
            <a:r>
              <a:rPr lang="ru-RU" sz="1800" dirty="0"/>
              <a:t> </a:t>
            </a:r>
            <a:r>
              <a:rPr lang="ru-RU" sz="1800" dirty="0" err="1"/>
              <a:t>визначення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 err="1"/>
              <a:t>Values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89164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D27ED-84DC-43B4-B2B3-66267BD4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25" y="0"/>
            <a:ext cx="6761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935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_Однак тепер ми маємо іншу проблему. Оскільки метод </a:t>
            </a:r>
            <a:r>
              <a:rPr lang="en-US" sz="1800" dirty="0"/>
              <a:t>Display::</a:t>
            </a:r>
            <a:r>
              <a:rPr lang="en-US" sz="1800" dirty="0" err="1"/>
              <a:t>displayItem</a:t>
            </a:r>
            <a:r>
              <a:rPr lang="en-US" sz="1800" dirty="0"/>
              <a:t>() </a:t>
            </a:r>
            <a:r>
              <a:rPr lang="uk-UA" sz="1800" dirty="0"/>
              <a:t>використовує посилання на об’єкт класу </a:t>
            </a:r>
            <a:r>
              <a:rPr lang="en-US" sz="1800" dirty="0"/>
              <a:t>Values </a:t>
            </a:r>
            <a:r>
              <a:rPr lang="uk-UA" sz="1800" dirty="0"/>
              <a:t>в якості параметра, а ми тільки що перенесли визначення </a:t>
            </a:r>
            <a:r>
              <a:rPr lang="en-US" sz="1800" dirty="0"/>
              <a:t>Display </a:t>
            </a:r>
            <a:r>
              <a:rPr lang="uk-UA" sz="1800" dirty="0"/>
              <a:t>вище визначення </a:t>
            </a:r>
            <a:r>
              <a:rPr lang="en-US" sz="1800" dirty="0"/>
              <a:t>Values, </a:t>
            </a:r>
            <a:r>
              <a:rPr lang="uk-UA" sz="1800" dirty="0"/>
              <a:t>то компілятор скаржитиметься, що він не знає, що таке </a:t>
            </a:r>
            <a:r>
              <a:rPr lang="en-US" sz="1800" dirty="0"/>
              <a:t>Values. </a:t>
            </a:r>
            <a:r>
              <a:rPr lang="uk-UA" sz="1800" dirty="0"/>
              <a:t>Виходить замкнуте коло.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 щастя, це також можна дуже легко вирішити: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По-перше, для класу </a:t>
            </a:r>
            <a:r>
              <a:rPr lang="en-US" sz="1800" dirty="0"/>
              <a:t>Values </a:t>
            </a:r>
            <a:r>
              <a:rPr lang="uk-UA" sz="1800" dirty="0"/>
              <a:t>використовуємо попереднє оголошення.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   По-друге, </a:t>
            </a:r>
            <a:r>
              <a:rPr lang="uk-UA" sz="1800" dirty="0" err="1"/>
              <a:t>переносимо</a:t>
            </a:r>
            <a:r>
              <a:rPr lang="uk-UA" sz="1800" dirty="0"/>
              <a:t> визначення методу </a:t>
            </a:r>
            <a:r>
              <a:rPr lang="en-US" sz="1800" dirty="0"/>
              <a:t>Display::</a:t>
            </a:r>
            <a:r>
              <a:rPr lang="en-US" sz="1800" dirty="0" err="1"/>
              <a:t>displayItem</a:t>
            </a:r>
            <a:r>
              <a:rPr lang="en-US" sz="1800" dirty="0"/>
              <a:t>() </a:t>
            </a:r>
            <a:r>
              <a:rPr lang="uk-UA" sz="1800" dirty="0"/>
              <a:t>за межі класу </a:t>
            </a:r>
            <a:r>
              <a:rPr lang="en-US" sz="1800" dirty="0"/>
              <a:t>Display </a:t>
            </a:r>
            <a:r>
              <a:rPr lang="uk-UA" sz="1800" dirty="0"/>
              <a:t>і розміщуємо його після повного визначення класу </a:t>
            </a:r>
            <a:r>
              <a:rPr lang="en-US" sz="1800" dirty="0"/>
              <a:t>Values.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8981764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6C7CCD-D3F8-40DC-94CE-9CB74F7F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229" y="-1"/>
            <a:ext cx="5985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93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все працюватиме правильно. Хоча це може здатися дещо складним, але цей “танець” з переміщенням класів і методів потрібен тільки тому, що ми намагаємося зробити все в одному файлі. Кращим рішенням було б помістити кожне визначення класу в окремий заголовок з визначеннями методів у відповідних .</a:t>
            </a:r>
            <a:r>
              <a:rPr lang="en-US" sz="1800" dirty="0" err="1"/>
              <a:t>cpp</a:t>
            </a:r>
            <a:r>
              <a:rPr lang="en-US" sz="1800" dirty="0"/>
              <a:t>-</a:t>
            </a:r>
            <a:r>
              <a:rPr lang="uk-UA" sz="1800" dirty="0"/>
              <a:t>файлах. Таким чином, всі визначення класів було б видно відразу у всіх .</a:t>
            </a:r>
            <a:r>
              <a:rPr lang="en-US" sz="1800" dirty="0" err="1"/>
              <a:t>cpp</a:t>
            </a:r>
            <a:r>
              <a:rPr lang="en-US" sz="1800" dirty="0"/>
              <a:t>-</a:t>
            </a:r>
            <a:r>
              <a:rPr lang="uk-UA" sz="1800" dirty="0"/>
              <a:t>файлах, і ніякого “танцю” з переміщеннями не знадобилося б!</a:t>
            </a:r>
          </a:p>
        </p:txBody>
      </p:sp>
    </p:spTree>
    <p:extLst>
      <p:ext uri="{BB962C8B-B14F-4D97-AF65-F5344CB8AC3E}">
        <p14:creationId xmlns:p14="http://schemas.microsoft.com/office/powerpoint/2010/main" val="8594727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86414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Список ініціалізації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було</a:t>
            </a:r>
            <a:r>
              <a:rPr lang="ru-RU" sz="1800" dirty="0"/>
              <a:t> </a:t>
            </a:r>
            <a:r>
              <a:rPr lang="ru-RU" sz="1800" dirty="0" err="1"/>
              <a:t>зрозуміліше</a:t>
            </a:r>
            <a:r>
              <a:rPr lang="ru-RU" sz="1800" dirty="0"/>
              <a:t>, </a:t>
            </a:r>
            <a:r>
              <a:rPr lang="ru-RU" sz="1800" dirty="0" err="1"/>
              <a:t>розглянемо</a:t>
            </a:r>
            <a:r>
              <a:rPr lang="ru-RU" sz="1800" dirty="0"/>
              <a:t> приклад. </a:t>
            </a:r>
            <a:r>
              <a:rPr lang="ru-RU" sz="1800" b="1" dirty="0">
                <a:highlight>
                  <a:srgbClr val="FFFF00"/>
                </a:highlight>
              </a:rPr>
              <a:t>Ось код з </a:t>
            </a:r>
            <a:r>
              <a:rPr lang="ru-RU" sz="1800" b="1" dirty="0" err="1">
                <a:highlight>
                  <a:srgbClr val="FFFF00"/>
                </a:highlight>
              </a:rPr>
              <a:t>присвоюванням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значень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змінним</a:t>
            </a:r>
            <a:r>
              <a:rPr lang="ru-RU" sz="1800" b="1" dirty="0">
                <a:highlight>
                  <a:srgbClr val="FFFF00"/>
                </a:highlight>
              </a:rPr>
              <a:t>-членам </a:t>
            </a:r>
            <a:r>
              <a:rPr lang="ru-RU" sz="1800" b="1" dirty="0" err="1">
                <a:highlight>
                  <a:srgbClr val="FFFF00"/>
                </a:highlight>
              </a:rPr>
              <a:t>класу</a:t>
            </a:r>
            <a:r>
              <a:rPr lang="ru-RU" sz="1800" b="1" dirty="0">
                <a:highlight>
                  <a:srgbClr val="FFFF00"/>
                </a:highlight>
              </a:rPr>
              <a:t> в </a:t>
            </a:r>
            <a:r>
              <a:rPr lang="ru-RU" sz="1800" b="1" dirty="0" err="1">
                <a:highlight>
                  <a:srgbClr val="FFFF00"/>
                </a:highlight>
              </a:rPr>
              <a:t>конструкторі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F0A5FF-F0E9-4723-A97E-C0F202DE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41" y="1681953"/>
            <a:ext cx="7212917" cy="51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528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1669363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8155223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442836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2390834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783976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Список ініціалізації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Тепер</a:t>
            </a:r>
            <a:r>
              <a:rPr lang="ru-RU" sz="1800" dirty="0"/>
              <a:t> давайте </a:t>
            </a:r>
            <a:r>
              <a:rPr lang="ru-RU" sz="1800" dirty="0" err="1"/>
              <a:t>перепишемо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код, але </a:t>
            </a:r>
            <a:r>
              <a:rPr lang="ru-RU" sz="1800" dirty="0" err="1"/>
              <a:t>вже</a:t>
            </a:r>
            <a:r>
              <a:rPr lang="ru-RU" sz="1800" dirty="0"/>
              <a:t> з </a:t>
            </a:r>
            <a:r>
              <a:rPr lang="ru-RU" sz="1800" dirty="0" err="1"/>
              <a:t>використанням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списку </a:t>
            </a:r>
            <a:r>
              <a:rPr lang="ru-RU" sz="1800" b="1" dirty="0" err="1">
                <a:highlight>
                  <a:srgbClr val="00FF00"/>
                </a:highlight>
              </a:rPr>
              <a:t>ініціалізації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FA9F4E-D86E-483E-8977-69BE4A211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7758" y="1292690"/>
            <a:ext cx="7276481" cy="55653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E25BA5-A074-407D-9012-99F2236A3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48" y="6000308"/>
            <a:ext cx="2438740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64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Список ініціалізації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Список ініціалізації членів знаходиться відразу ж після параметрів конструктора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FF"/>
                </a:highlight>
              </a:rPr>
              <a:t>Він починається з двокрапки</a:t>
            </a:r>
            <a:r>
              <a:rPr lang="uk-UA" sz="1800" dirty="0"/>
              <a:t>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uk-UA" sz="1800" dirty="0"/>
              <a:t>), </a:t>
            </a:r>
            <a:r>
              <a:rPr lang="uk-UA" sz="1800" b="1" dirty="0">
                <a:highlight>
                  <a:srgbClr val="FFFF00"/>
                </a:highlight>
              </a:rPr>
              <a:t>а потім значення для кожної змінної вказується в круглих дужках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FF00FF"/>
                </a:highlight>
              </a:rPr>
              <a:t>Більше не потрібно виконувати операції присвоювання в тілі конструктора</a:t>
            </a:r>
            <a:r>
              <a:rPr lang="uk-UA" sz="1800" dirty="0"/>
              <a:t>. Також зверніть увагу, що список ініціалізації членів </a:t>
            </a:r>
            <a:r>
              <a:rPr lang="uk-UA" sz="1800" b="1" dirty="0">
                <a:highlight>
                  <a:srgbClr val="00FF00"/>
                </a:highlight>
              </a:rPr>
              <a:t>не закінчується крапкою з комою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додати</a:t>
            </a:r>
            <a:r>
              <a:rPr lang="ru-RU" sz="1800" dirty="0"/>
              <a:t> </a:t>
            </a:r>
            <a:r>
              <a:rPr lang="ru-RU" sz="1800" dirty="0" err="1"/>
              <a:t>можливість</a:t>
            </a:r>
            <a:r>
              <a:rPr lang="ru-RU" sz="1800" dirty="0"/>
              <a:t> для </a:t>
            </a:r>
            <a:r>
              <a:rPr lang="ru-RU" sz="1800" dirty="0" err="1"/>
              <a:t>caller</a:t>
            </a:r>
            <a:r>
              <a:rPr lang="ru-RU" sz="1800" dirty="0"/>
              <a:t>-а </a:t>
            </a:r>
            <a:r>
              <a:rPr lang="ru-RU" sz="1800" dirty="0" err="1"/>
              <a:t>передавати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для </a:t>
            </a:r>
            <a:r>
              <a:rPr lang="ru-RU" sz="1800" dirty="0" err="1"/>
              <a:t>ініціалізації</a:t>
            </a:r>
            <a:r>
              <a:rPr lang="ru-RU" sz="1800" dirty="0"/>
              <a:t>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57215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Список ініціалізації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B69B43-D6C6-4BE3-BA4D-D66646DD7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00" y="760777"/>
            <a:ext cx="7890799" cy="60972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EEE559-232F-4F6F-9FF7-C7D962F2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443" y="6172104"/>
            <a:ext cx="2286319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8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Список ініціалізації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FFFF00"/>
                </a:highlight>
              </a:rPr>
              <a:t>Ми </a:t>
            </a:r>
            <a:r>
              <a:rPr lang="ru-RU" sz="1800" b="1" dirty="0" err="1">
                <a:highlight>
                  <a:srgbClr val="FFFF00"/>
                </a:highlight>
              </a:rPr>
              <a:t>можемо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використовувати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параметри</a:t>
            </a:r>
            <a:r>
              <a:rPr lang="ru-RU" sz="1800" b="1" dirty="0">
                <a:highlight>
                  <a:srgbClr val="FFFF00"/>
                </a:highlight>
              </a:rPr>
              <a:t> за </a:t>
            </a:r>
            <a:r>
              <a:rPr lang="ru-RU" sz="1800" b="1" dirty="0" err="1">
                <a:highlight>
                  <a:srgbClr val="FFFF00"/>
                </a:highlight>
              </a:rPr>
              <a:t>замовчуванням</a:t>
            </a:r>
            <a:r>
              <a:rPr lang="ru-RU" sz="1800" dirty="0"/>
              <a:t> для </a:t>
            </a:r>
            <a:r>
              <a:rPr lang="ru-RU" sz="1800" dirty="0" err="1"/>
              <a:t>надання</a:t>
            </a:r>
            <a:r>
              <a:rPr lang="ru-RU" sz="1800" dirty="0"/>
              <a:t> </a:t>
            </a:r>
            <a:r>
              <a:rPr lang="ru-RU" sz="1800" dirty="0" err="1"/>
              <a:t>значень</a:t>
            </a:r>
            <a:r>
              <a:rPr lang="ru-RU" sz="1800" dirty="0"/>
              <a:t> за </a:t>
            </a:r>
            <a:r>
              <a:rPr lang="ru-RU" sz="1800" dirty="0" err="1"/>
              <a:t>замовчуванням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користувач</a:t>
            </a:r>
            <a:r>
              <a:rPr lang="ru-RU" sz="1800" dirty="0"/>
              <a:t> </a:t>
            </a:r>
            <a:r>
              <a:rPr lang="ru-RU" sz="1800" dirty="0" err="1"/>
              <a:t>їх</a:t>
            </a:r>
            <a:r>
              <a:rPr lang="ru-RU" sz="1800" dirty="0"/>
              <a:t> не </a:t>
            </a:r>
            <a:r>
              <a:rPr lang="ru-RU" sz="1800" dirty="0" err="1"/>
              <a:t>надав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клас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має</a:t>
            </a:r>
            <a:r>
              <a:rPr lang="ru-RU" sz="1800" dirty="0"/>
              <a:t> </a:t>
            </a:r>
            <a:r>
              <a:rPr lang="ru-RU" sz="1800" dirty="0" err="1"/>
              <a:t>константну</a:t>
            </a:r>
            <a:r>
              <a:rPr lang="ru-RU" sz="1800" dirty="0"/>
              <a:t> </a:t>
            </a:r>
            <a:r>
              <a:rPr lang="ru-RU" sz="1800" dirty="0" err="1"/>
              <a:t>змінну</a:t>
            </a:r>
            <a:r>
              <a:rPr lang="ru-RU" sz="1800" dirty="0"/>
              <a:t>-член: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</a:rPr>
              <a:t>Це працює, оскільки нам дозволено </a:t>
            </a:r>
            <a:r>
              <a:rPr lang="uk-UA" sz="1800" b="1" dirty="0" err="1">
                <a:highlight>
                  <a:srgbClr val="00FFFF"/>
                </a:highlight>
              </a:rPr>
              <a:t>ініціалізувати</a:t>
            </a:r>
            <a:r>
              <a:rPr lang="uk-UA" sz="1800" b="1" dirty="0">
                <a:highlight>
                  <a:srgbClr val="00FFFF"/>
                </a:highlight>
              </a:rPr>
              <a:t> константні змінні</a:t>
            </a:r>
            <a:r>
              <a:rPr lang="uk-UA" sz="1800" dirty="0"/>
              <a:t> (але не присвоювати їм значення після оголошення!).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Використовуйте списки ініціалізації членів, замість операцій присвоювання, для ініціалізації змінних-членів вашого класу.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5DC65F-37C7-42A0-B137-6F2003C8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76" y="1754630"/>
            <a:ext cx="7477246" cy="28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9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uniform-</a:t>
            </a:r>
            <a:r>
              <a:rPr lang="uk-UA" b="1" dirty="0"/>
              <a:t>ініціалізація в </a:t>
            </a:r>
            <a:r>
              <a:rPr lang="en-US" b="1" dirty="0"/>
              <a:t>C++11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</a:t>
            </a:r>
            <a:r>
              <a:rPr lang="en-US" sz="1800" dirty="0"/>
              <a:t>C++11 </a:t>
            </a:r>
            <a:r>
              <a:rPr lang="uk-UA" sz="1800" dirty="0"/>
              <a:t>замість прямої ініціалізації можна використовувати </a:t>
            </a:r>
            <a:r>
              <a:rPr lang="en-US" sz="1800" dirty="0"/>
              <a:t>uniform-</a:t>
            </a:r>
            <a:r>
              <a:rPr lang="uk-UA" sz="1800" dirty="0"/>
              <a:t>ініціалізацію: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Рекомендується використовувати цей синтаксис (навіть якщо ви не використовуєте константи або посилання в якості змінних-членів вашого класу), оскільки списки ініціалізації членів необхідні при композиції і наслідуванні (це розглянемо трохи пізніше).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Використовуйте </a:t>
            </a:r>
            <a:r>
              <a:rPr lang="en-US" sz="1800" b="1" dirty="0">
                <a:highlight>
                  <a:srgbClr val="00FF00"/>
                </a:highlight>
              </a:rPr>
              <a:t>uniform–</a:t>
            </a:r>
            <a:r>
              <a:rPr lang="uk-UA" sz="1800" b="1" dirty="0">
                <a:highlight>
                  <a:srgbClr val="00FF00"/>
                </a:highlight>
              </a:rPr>
              <a:t>ініціалізацію замість прямої ініціалізації в </a:t>
            </a:r>
            <a:r>
              <a:rPr lang="en-US" sz="1800" b="1" dirty="0">
                <a:highlight>
                  <a:srgbClr val="00FF00"/>
                </a:highlight>
              </a:rPr>
              <a:t>C++11.</a:t>
            </a:r>
            <a:endParaRPr lang="uk-UA" sz="1800" b="1" dirty="0">
              <a:highlight>
                <a:srgbClr val="00FF00"/>
              </a:highligh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DE1C6F-CBA8-42A3-92C9-7FD8BD97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145" y="1310709"/>
            <a:ext cx="6623709" cy="27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3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Зменшення кількості конструкторів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5D074-B746-4796-AB5F-307BB1060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40" y="857691"/>
            <a:ext cx="6936317" cy="60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9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Ініціалізація масивів у класі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До C++11 ми могли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обнулити</a:t>
            </a:r>
            <a:r>
              <a:rPr lang="ru-RU" sz="1800" dirty="0"/>
              <a:t> </a:t>
            </a:r>
            <a:r>
              <a:rPr lang="ru-RU" sz="1800" dirty="0" err="1"/>
              <a:t>масив</a:t>
            </a:r>
            <a:r>
              <a:rPr lang="ru-RU" sz="1800" dirty="0"/>
              <a:t> через список </a:t>
            </a:r>
            <a:r>
              <a:rPr lang="ru-RU" sz="1800" dirty="0" err="1"/>
              <a:t>ініціалізації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Однак</a:t>
            </a:r>
            <a:r>
              <a:rPr lang="ru-RU" sz="1800" dirty="0"/>
              <a:t> в </a:t>
            </a:r>
            <a:r>
              <a:rPr lang="en-US" sz="1800" dirty="0"/>
              <a:t>C++11 </a:t>
            </a:r>
            <a:r>
              <a:rPr lang="ru-RU" sz="1800" dirty="0" err="1"/>
              <a:t>ви</a:t>
            </a:r>
            <a:r>
              <a:rPr lang="ru-RU" sz="1800" dirty="0"/>
              <a:t> можете </a:t>
            </a:r>
            <a:r>
              <a:rPr lang="ru-RU" sz="1800" dirty="0" err="1"/>
              <a:t>повністю</a:t>
            </a:r>
            <a:r>
              <a:rPr lang="ru-RU" sz="1800" dirty="0"/>
              <a:t> </a:t>
            </a:r>
            <a:r>
              <a:rPr lang="ru-RU" sz="1800" dirty="0" err="1"/>
              <a:t>ініціалізувати</a:t>
            </a:r>
            <a:r>
              <a:rPr lang="ru-RU" sz="1800" dirty="0"/>
              <a:t> </a:t>
            </a:r>
            <a:r>
              <a:rPr lang="ru-RU" sz="1800" dirty="0" err="1"/>
              <a:t>масив</a:t>
            </a:r>
            <a:r>
              <a:rPr lang="ru-RU" sz="1800" dirty="0"/>
              <a:t>, </a:t>
            </a:r>
            <a:r>
              <a:rPr lang="ru-RU" sz="1800" dirty="0" err="1"/>
              <a:t>використовуючи</a:t>
            </a:r>
            <a:r>
              <a:rPr lang="ru-RU" sz="1800" dirty="0"/>
              <a:t> </a:t>
            </a:r>
            <a:r>
              <a:rPr lang="en-US" sz="1800" dirty="0"/>
              <a:t>uniform-</a:t>
            </a:r>
            <a:r>
              <a:rPr lang="ru-RU" sz="1800" dirty="0" err="1"/>
              <a:t>ініціалізацію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66D51B-B781-4A70-9C8A-D330B280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35" y="1341808"/>
            <a:ext cx="8171727" cy="27032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F1A5CC-2F46-4586-996A-54A51A9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62" y="4529144"/>
            <a:ext cx="9294471" cy="23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3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600" b="1" dirty="0"/>
              <a:t>Ініціалізація змінних-членів, які є класами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Список ініціалізації членів також може використовуватися для ініціалізації членів, які є класами: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844688-3BD9-4A0E-8396-50D3840D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87" y="1379031"/>
            <a:ext cx="7373025" cy="54789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332F27-7B64-483D-A6BB-9E5DF799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132" y="5968478"/>
            <a:ext cx="63826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Використання списків ініціалізації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список </a:t>
            </a:r>
            <a:r>
              <a:rPr lang="ru-RU" sz="1800" dirty="0" err="1"/>
              <a:t>ініціалізації</a:t>
            </a:r>
            <a:r>
              <a:rPr lang="ru-RU" sz="1800" dirty="0"/>
              <a:t> </a:t>
            </a:r>
            <a:r>
              <a:rPr lang="ru-RU" sz="1800" dirty="0" err="1"/>
              <a:t>поміщається</a:t>
            </a:r>
            <a:r>
              <a:rPr lang="ru-RU" sz="1800" dirty="0"/>
              <a:t> на тому самому рядку, </a:t>
            </a:r>
            <a:r>
              <a:rPr lang="ru-RU" sz="1800" dirty="0" err="1"/>
              <a:t>що</a:t>
            </a:r>
            <a:r>
              <a:rPr lang="ru-RU" sz="1800" dirty="0"/>
              <a:t> і </a:t>
            </a:r>
            <a:r>
              <a:rPr lang="ru-RU" sz="1800" dirty="0" err="1"/>
              <a:t>ім’я</a:t>
            </a:r>
            <a:r>
              <a:rPr lang="ru-RU" sz="1800" dirty="0"/>
              <a:t> конструктора, то </a:t>
            </a:r>
            <a:r>
              <a:rPr lang="ru-RU" sz="1800" b="1" dirty="0" err="1">
                <a:highlight>
                  <a:srgbClr val="00FF00"/>
                </a:highlight>
              </a:rPr>
              <a:t>краще</a:t>
            </a:r>
            <a:r>
              <a:rPr lang="ru-RU" sz="1800" b="1" dirty="0">
                <a:highlight>
                  <a:srgbClr val="00FF00"/>
                </a:highlight>
              </a:rPr>
              <a:t> все </a:t>
            </a:r>
            <a:r>
              <a:rPr lang="ru-RU" sz="1800" b="1" dirty="0" err="1">
                <a:highlight>
                  <a:srgbClr val="00FF00"/>
                </a:highlight>
              </a:rPr>
              <a:t>розмістити</a:t>
            </a:r>
            <a:r>
              <a:rPr lang="ru-RU" sz="1800" b="1" dirty="0">
                <a:highlight>
                  <a:srgbClr val="00FF00"/>
                </a:highlight>
              </a:rPr>
              <a:t> в одному рядку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список </a:t>
            </a:r>
            <a:r>
              <a:rPr lang="ru-RU" sz="1800" dirty="0" err="1"/>
              <a:t>ініціалізації</a:t>
            </a:r>
            <a:r>
              <a:rPr lang="ru-RU" sz="1800" dirty="0"/>
              <a:t> </a:t>
            </a:r>
            <a:r>
              <a:rPr lang="ru-RU" sz="1800" dirty="0" err="1"/>
              <a:t>членів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FFFF00"/>
                </a:highlight>
              </a:rPr>
              <a:t>не </a:t>
            </a:r>
            <a:r>
              <a:rPr lang="ru-RU" sz="1800" b="1" dirty="0" err="1">
                <a:highlight>
                  <a:srgbClr val="FFFF00"/>
                </a:highlight>
              </a:rPr>
              <a:t>поміщається</a:t>
            </a:r>
            <a:r>
              <a:rPr lang="ru-RU" sz="1800" b="1" dirty="0">
                <a:highlight>
                  <a:srgbClr val="FFFF00"/>
                </a:highlight>
              </a:rPr>
              <a:t> в рядку</a:t>
            </a:r>
            <a:r>
              <a:rPr lang="ru-RU" sz="1800" dirty="0"/>
              <a:t> з </a:t>
            </a:r>
            <a:r>
              <a:rPr lang="ru-RU" sz="1800" dirty="0" err="1"/>
              <a:t>ім’ям</a:t>
            </a:r>
            <a:r>
              <a:rPr lang="ru-RU" sz="1800" dirty="0"/>
              <a:t> конструктора, то на </a:t>
            </a:r>
            <a:r>
              <a:rPr lang="ru-RU" sz="1800" dirty="0" err="1"/>
              <a:t>наступному</a:t>
            </a:r>
            <a:r>
              <a:rPr lang="ru-RU" sz="1800" dirty="0"/>
              <a:t> рядку (</a:t>
            </a:r>
            <a:r>
              <a:rPr lang="ru-RU" sz="1800" dirty="0" err="1"/>
              <a:t>використовуючи</a:t>
            </a:r>
            <a:r>
              <a:rPr lang="ru-RU" sz="1800" dirty="0"/>
              <a:t> </a:t>
            </a:r>
            <a:r>
              <a:rPr lang="ru-RU" sz="1800" dirty="0" err="1"/>
              <a:t>перенесення</a:t>
            </a:r>
            <a:r>
              <a:rPr lang="ru-RU" sz="1800" dirty="0"/>
              <a:t>) </a:t>
            </a:r>
            <a:r>
              <a:rPr lang="ru-RU" sz="1800" b="1" dirty="0" err="1">
                <a:highlight>
                  <a:srgbClr val="FFFF00"/>
                </a:highlight>
              </a:rPr>
              <a:t>ініціалізатори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повинні</a:t>
            </a:r>
            <a:r>
              <a:rPr lang="ru-RU" sz="1800" b="1" dirty="0">
                <a:highlight>
                  <a:srgbClr val="FFFF00"/>
                </a:highlight>
              </a:rPr>
              <a:t> бути з </a:t>
            </a:r>
            <a:r>
              <a:rPr lang="ru-RU" sz="1800" b="1" dirty="0" err="1">
                <a:highlight>
                  <a:srgbClr val="FFFF00"/>
                </a:highlight>
              </a:rPr>
              <a:t>відступом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88270D-D98C-4A80-ADDD-F1B5FD5D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9" y="1800743"/>
            <a:ext cx="7488820" cy="284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80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всі</a:t>
            </a:r>
            <a:r>
              <a:rPr lang="ru-RU" sz="1800" dirty="0"/>
              <a:t> </a:t>
            </a:r>
            <a:r>
              <a:rPr lang="ru-RU" sz="1800" dirty="0" err="1"/>
              <a:t>ініціалізатори</a:t>
            </a:r>
            <a:r>
              <a:rPr lang="ru-RU" sz="1800" dirty="0"/>
              <a:t> не </a:t>
            </a:r>
            <a:r>
              <a:rPr lang="ru-RU" sz="1800" dirty="0" err="1"/>
              <a:t>поміщаються</a:t>
            </a:r>
            <a:r>
              <a:rPr lang="ru-RU" sz="1800" dirty="0"/>
              <a:t> в одному рядку, то </a:t>
            </a:r>
            <a:r>
              <a:rPr lang="ru-RU" sz="1800" dirty="0" err="1"/>
              <a:t>ви</a:t>
            </a:r>
            <a:r>
              <a:rPr lang="ru-RU" sz="1800" dirty="0"/>
              <a:t> можете </a:t>
            </a:r>
            <a:r>
              <a:rPr lang="ru-RU" sz="1800" dirty="0" err="1"/>
              <a:t>виділити</a:t>
            </a:r>
            <a:r>
              <a:rPr lang="ru-RU" sz="1800" dirty="0"/>
              <a:t> для кожного </a:t>
            </a:r>
            <a:r>
              <a:rPr lang="ru-RU" sz="1800" dirty="0" err="1"/>
              <a:t>ініціалізатора</a:t>
            </a:r>
            <a:r>
              <a:rPr lang="ru-RU" sz="1800" dirty="0"/>
              <a:t> </a:t>
            </a:r>
            <a:r>
              <a:rPr lang="ru-RU" sz="1800" dirty="0" err="1"/>
              <a:t>окремий</a:t>
            </a:r>
            <a:r>
              <a:rPr lang="ru-RU" sz="1800" dirty="0"/>
              <a:t> рядок: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15D55B-E36C-456E-B61F-65BA15CF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30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51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206678-2FE7-49A9-A5DC-1DF30A5F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681"/>
            <a:ext cx="12192000" cy="46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4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Порядок </a:t>
            </a:r>
            <a:r>
              <a:rPr lang="ru-RU" b="1" dirty="0" err="1"/>
              <a:t>виконання</a:t>
            </a:r>
            <a:r>
              <a:rPr lang="ru-RU" b="1" dirty="0"/>
              <a:t> в списку </a:t>
            </a:r>
            <a:r>
              <a:rPr lang="ru-RU" b="1" dirty="0" err="1"/>
              <a:t>ініціалізації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Дивно, але змінні в списку ініціалізації НЕ </a:t>
            </a:r>
            <a:r>
              <a:rPr lang="uk-UA" sz="1800" dirty="0" err="1"/>
              <a:t>ініціалізуються</a:t>
            </a:r>
            <a:r>
              <a:rPr lang="uk-UA" sz="1800" dirty="0"/>
              <a:t> в тому порядку, в якому вони вказані. Замість цього вони </a:t>
            </a:r>
            <a:r>
              <a:rPr lang="uk-UA" sz="1800" dirty="0" err="1"/>
              <a:t>ініціалізуються</a:t>
            </a:r>
            <a:r>
              <a:rPr lang="uk-UA" sz="1800" dirty="0"/>
              <a:t> в тому порядку, в якому оголошені в класі, тому слід дотримуватися наступних рекомендацій: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Не </a:t>
            </a:r>
            <a:r>
              <a:rPr lang="uk-UA" sz="1800" dirty="0" err="1"/>
              <a:t>ініціалізуйте</a:t>
            </a:r>
            <a:r>
              <a:rPr lang="uk-UA" sz="1800" dirty="0"/>
              <a:t> змінні-члени таким чином, щоб вони залежали від інших змінних-членів, які </a:t>
            </a:r>
            <a:r>
              <a:rPr lang="uk-UA" sz="1800" dirty="0" err="1"/>
              <a:t>ініціалізуються</a:t>
            </a:r>
            <a:r>
              <a:rPr lang="uk-UA" sz="1800" dirty="0"/>
              <a:t> першими (іншими словами, переконайтеся, що всі ваші змінні-члени правильно </a:t>
            </a:r>
            <a:r>
              <a:rPr lang="uk-UA" sz="1800" dirty="0" err="1"/>
              <a:t>ініціалізуються</a:t>
            </a:r>
            <a:r>
              <a:rPr lang="uk-UA" sz="1800" dirty="0"/>
              <a:t>, навіть якщо порядок в списку ініціалізації відрізняється).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 err="1"/>
              <a:t>Ініціалізуйте</a:t>
            </a:r>
            <a:r>
              <a:rPr lang="uk-UA" sz="1800" dirty="0"/>
              <a:t> змінні в списку ініціалізації в тому порядку, в якому вони оголошені в класі.</a:t>
            </a:r>
          </a:p>
        </p:txBody>
      </p:sp>
    </p:spTree>
    <p:extLst>
      <p:ext uri="{BB962C8B-B14F-4D97-AF65-F5344CB8AC3E}">
        <p14:creationId xmlns:p14="http://schemas.microsoft.com/office/powerpoint/2010/main" val="3354962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Списки ініціалізації членів дозволяють </a:t>
            </a:r>
            <a:r>
              <a:rPr lang="uk-UA" sz="1800" dirty="0" err="1"/>
              <a:t>ініціалізувати</a:t>
            </a:r>
            <a:r>
              <a:rPr lang="uk-UA" sz="1800" dirty="0"/>
              <a:t> члени, а не присвоювати їм значення. </a:t>
            </a:r>
            <a:r>
              <a:rPr lang="uk-UA" sz="1800" b="1" dirty="0">
                <a:highlight>
                  <a:srgbClr val="00FF00"/>
                </a:highlight>
              </a:rPr>
              <a:t>Це єдиний спосіб ініціалізації констант і посилань, які є змінними-членами вашого класу</a:t>
            </a:r>
            <a:r>
              <a:rPr lang="uk-UA" sz="1800" dirty="0"/>
              <a:t>. У багатьох випадках використання списку ініціалізації може бути результативнішим, ніж присвоювання значень змінним-членам в тілі конструктора. </a:t>
            </a:r>
            <a:r>
              <a:rPr lang="uk-UA" sz="1800" b="1" dirty="0">
                <a:highlight>
                  <a:srgbClr val="00FFFF"/>
                </a:highlight>
              </a:rPr>
              <a:t>Списки ініціалізації працюють як зі змінними фундаментальних типів даних, так і з членами, які самі є класами</a:t>
            </a:r>
            <a:r>
              <a:rPr lang="uk-UA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981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Ініціалізація нестатичних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FFFF00"/>
                </a:highlight>
              </a:rPr>
              <a:t>При </a:t>
            </a:r>
            <a:r>
              <a:rPr lang="ru-RU" sz="1800" b="1" dirty="0" err="1">
                <a:highlight>
                  <a:srgbClr val="FFFF00"/>
                </a:highlight>
              </a:rPr>
              <a:t>написанні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класу</a:t>
            </a:r>
            <a:r>
              <a:rPr lang="ru-RU" sz="1800" b="1" dirty="0">
                <a:highlight>
                  <a:srgbClr val="FFFF00"/>
                </a:highlight>
              </a:rPr>
              <a:t> з </a:t>
            </a:r>
            <a:r>
              <a:rPr lang="ru-RU" sz="1800" b="1" dirty="0" err="1">
                <a:highlight>
                  <a:srgbClr val="FFFF00"/>
                </a:highlight>
              </a:rPr>
              <a:t>декількома</a:t>
            </a:r>
            <a:r>
              <a:rPr lang="ru-RU" sz="1800" b="1" dirty="0">
                <a:highlight>
                  <a:srgbClr val="FFFF00"/>
                </a:highlight>
              </a:rPr>
              <a:t> конструкторами, </a:t>
            </a:r>
            <a:r>
              <a:rPr lang="ru-RU" sz="1800" b="1" dirty="0" err="1">
                <a:highlight>
                  <a:srgbClr val="FFFF00"/>
                </a:highlight>
              </a:rPr>
              <a:t>необхідність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вказувати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значення</a:t>
            </a:r>
            <a:r>
              <a:rPr lang="ru-RU" sz="1800" b="1" dirty="0">
                <a:highlight>
                  <a:srgbClr val="FFFF00"/>
                </a:highlight>
              </a:rPr>
              <a:t> за </a:t>
            </a:r>
            <a:r>
              <a:rPr lang="ru-RU" sz="1800" b="1" dirty="0" err="1">
                <a:highlight>
                  <a:srgbClr val="FFFF00"/>
                </a:highlight>
              </a:rPr>
              <a:t>замовчуванням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всім</a:t>
            </a:r>
            <a:r>
              <a:rPr lang="ru-RU" sz="1800" b="1" dirty="0">
                <a:highlight>
                  <a:srgbClr val="FFFF00"/>
                </a:highlight>
              </a:rPr>
              <a:t> членам в кожному </a:t>
            </a:r>
            <a:r>
              <a:rPr lang="ru-RU" sz="1800" b="1" dirty="0" err="1">
                <a:highlight>
                  <a:srgbClr val="FFFF00"/>
                </a:highlight>
              </a:rPr>
              <a:t>конструкторі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призведе</a:t>
            </a:r>
            <a:r>
              <a:rPr lang="ru-RU" sz="1800" b="1" dirty="0">
                <a:highlight>
                  <a:srgbClr val="FFFF00"/>
                </a:highlight>
              </a:rPr>
              <a:t> до </a:t>
            </a:r>
            <a:r>
              <a:rPr lang="ru-RU" sz="1800" b="1" dirty="0" err="1">
                <a:highlight>
                  <a:srgbClr val="FFFF00"/>
                </a:highlight>
              </a:rPr>
              <a:t>написання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зайвого</a:t>
            </a:r>
            <a:r>
              <a:rPr lang="ru-RU" sz="1800" b="1" dirty="0">
                <a:highlight>
                  <a:srgbClr val="FFFF00"/>
                </a:highlight>
              </a:rPr>
              <a:t> коду. </a:t>
            </a:r>
            <a:r>
              <a:rPr lang="ru-RU" sz="1800" b="1" dirty="0" err="1">
                <a:highlight>
                  <a:srgbClr val="FFFF00"/>
                </a:highlight>
              </a:rPr>
              <a:t>Якщо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оновите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значення</a:t>
            </a:r>
            <a:r>
              <a:rPr lang="ru-RU" sz="1800" b="1" dirty="0">
                <a:highlight>
                  <a:srgbClr val="FFFF00"/>
                </a:highlight>
              </a:rPr>
              <a:t> за </a:t>
            </a:r>
            <a:r>
              <a:rPr lang="ru-RU" sz="1800" b="1" dirty="0" err="1">
                <a:highlight>
                  <a:srgbClr val="FFFF00"/>
                </a:highlight>
              </a:rPr>
              <a:t>замовчуванням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якогось</a:t>
            </a:r>
            <a:r>
              <a:rPr lang="ru-RU" sz="1800" b="1" dirty="0">
                <a:highlight>
                  <a:srgbClr val="FFFF00"/>
                </a:highlight>
              </a:rPr>
              <a:t> одного члена, то вам </a:t>
            </a:r>
            <a:r>
              <a:rPr lang="ru-RU" sz="1800" b="1" dirty="0" err="1">
                <a:highlight>
                  <a:srgbClr val="FFFF00"/>
                </a:highlight>
              </a:rPr>
              <a:t>доведеться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лізти</a:t>
            </a:r>
            <a:r>
              <a:rPr lang="ru-RU" sz="1800" b="1" dirty="0">
                <a:highlight>
                  <a:srgbClr val="FFFF00"/>
                </a:highlight>
              </a:rPr>
              <a:t> в </a:t>
            </a:r>
            <a:r>
              <a:rPr lang="ru-RU" sz="1800" b="1" dirty="0" err="1">
                <a:highlight>
                  <a:srgbClr val="FFFF00"/>
                </a:highlight>
              </a:rPr>
              <a:t>кожен</a:t>
            </a:r>
            <a:r>
              <a:rPr lang="ru-RU" sz="1800" b="1" dirty="0">
                <a:highlight>
                  <a:srgbClr val="FFFF00"/>
                </a:highlight>
              </a:rPr>
              <a:t> конструктор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Починаючи</a:t>
            </a:r>
            <a:r>
              <a:rPr lang="ru-RU" sz="1800" dirty="0"/>
              <a:t> з C++11, </a:t>
            </a:r>
            <a:r>
              <a:rPr lang="ru-RU" sz="1800" dirty="0" err="1"/>
              <a:t>звичайним</a:t>
            </a:r>
            <a:r>
              <a:rPr lang="ru-RU" sz="1800" dirty="0"/>
              <a:t> </a:t>
            </a:r>
            <a:r>
              <a:rPr lang="ru-RU" sz="1800" dirty="0" err="1"/>
              <a:t>змінним</a:t>
            </a:r>
            <a:r>
              <a:rPr lang="ru-RU" sz="1800" dirty="0"/>
              <a:t>-членам </a:t>
            </a:r>
            <a:r>
              <a:rPr lang="ru-RU" sz="1800" dirty="0" err="1"/>
              <a:t>класу</a:t>
            </a:r>
            <a:r>
              <a:rPr lang="ru-RU" sz="1800" dirty="0"/>
              <a:t> (</a:t>
            </a:r>
            <a:r>
              <a:rPr lang="ru-RU" sz="1800" dirty="0" err="1"/>
              <a:t>ті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не </a:t>
            </a:r>
            <a:r>
              <a:rPr lang="ru-RU" sz="1800" dirty="0" err="1"/>
              <a:t>використовують</a:t>
            </a:r>
            <a:r>
              <a:rPr lang="ru-RU" sz="1800" dirty="0"/>
              <a:t> </a:t>
            </a:r>
            <a:r>
              <a:rPr lang="ru-RU" sz="1800" dirty="0" err="1"/>
              <a:t>ключове</a:t>
            </a:r>
            <a:r>
              <a:rPr lang="ru-RU" sz="1800" dirty="0"/>
              <a:t> слово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static</a:t>
            </a:r>
            <a:r>
              <a:rPr lang="ru-RU" sz="1800" dirty="0"/>
              <a:t>)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вказати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за </a:t>
            </a:r>
            <a:r>
              <a:rPr lang="ru-RU" sz="1800" b="1" dirty="0" err="1">
                <a:highlight>
                  <a:srgbClr val="00FF00"/>
                </a:highlight>
              </a:rPr>
              <a:t>замовчуванням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напряму</a:t>
            </a:r>
            <a:r>
              <a:rPr lang="ru-RU" sz="1800" b="1" dirty="0">
                <a:highlight>
                  <a:srgbClr val="00FF00"/>
                </a:highlight>
              </a:rPr>
              <a:t> — </a:t>
            </a:r>
            <a:r>
              <a:rPr lang="ru-RU" sz="1800" b="1" dirty="0" err="1">
                <a:highlight>
                  <a:srgbClr val="00FF00"/>
                </a:highlight>
              </a:rPr>
              <a:t>ініціалізувати</a:t>
            </a:r>
            <a:r>
              <a:rPr lang="ru-RU" sz="1800" dirty="0"/>
              <a:t>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782659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AB0A2E-ADFE-42BD-BAC8-74759622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37" y="0"/>
            <a:ext cx="11047123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969B04-18DC-4930-BA39-856A8E98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39" y="6129235"/>
            <a:ext cx="3410426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10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Ініціалізація нестатичних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Таким чином, </a:t>
            </a:r>
            <a:r>
              <a:rPr lang="ru-RU" sz="1800" b="1" dirty="0" err="1">
                <a:highlight>
                  <a:srgbClr val="00FF00"/>
                </a:highlight>
              </a:rPr>
              <a:t>ви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надаєте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за </a:t>
            </a:r>
            <a:r>
              <a:rPr lang="ru-RU" sz="1800" b="1" dirty="0" err="1">
                <a:highlight>
                  <a:srgbClr val="00FF00"/>
                </a:highlight>
              </a:rPr>
              <a:t>замовчуванням</a:t>
            </a:r>
            <a:r>
              <a:rPr lang="ru-RU" sz="1800" b="1" dirty="0">
                <a:highlight>
                  <a:srgbClr val="00FF00"/>
                </a:highlight>
              </a:rPr>
              <a:t> вашим </a:t>
            </a:r>
            <a:r>
              <a:rPr lang="ru-RU" sz="1800" b="1" dirty="0" err="1">
                <a:highlight>
                  <a:srgbClr val="00FF00"/>
                </a:highlight>
              </a:rPr>
              <a:t>змінним</a:t>
            </a:r>
            <a:r>
              <a:rPr lang="ru-RU" sz="1800" b="1" dirty="0">
                <a:highlight>
                  <a:srgbClr val="00FF00"/>
                </a:highlight>
              </a:rPr>
              <a:t>-членам, </a:t>
            </a:r>
            <a:r>
              <a:rPr lang="ru-RU" sz="1800" b="1" dirty="0" err="1">
                <a:highlight>
                  <a:srgbClr val="00FF00"/>
                </a:highlight>
              </a:rPr>
              <a:t>які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будуть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використовуватися</a:t>
            </a:r>
            <a:r>
              <a:rPr lang="ru-RU" sz="1800" b="1" dirty="0">
                <a:highlight>
                  <a:srgbClr val="00FF00"/>
                </a:highlight>
              </a:rPr>
              <a:t> вашими конструкторами, </a:t>
            </a:r>
            <a:r>
              <a:rPr lang="ru-RU" sz="1800" b="1" dirty="0" err="1">
                <a:highlight>
                  <a:srgbClr val="00FF00"/>
                </a:highlight>
              </a:rPr>
              <a:t>якщо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самі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конструктори</a:t>
            </a:r>
            <a:r>
              <a:rPr lang="ru-RU" sz="1800" b="1" dirty="0">
                <a:highlight>
                  <a:srgbClr val="00FF00"/>
                </a:highlight>
              </a:rPr>
              <a:t> не </a:t>
            </a:r>
            <a:r>
              <a:rPr lang="ru-RU" sz="1800" b="1" dirty="0" err="1">
                <a:highlight>
                  <a:srgbClr val="00FF00"/>
                </a:highlight>
              </a:rPr>
              <a:t>нададуть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dirty="0"/>
              <a:t> (через списки </a:t>
            </a:r>
            <a:r>
              <a:rPr lang="ru-RU" sz="1800" dirty="0" err="1"/>
              <a:t>ініціалізації</a:t>
            </a:r>
            <a:r>
              <a:rPr lang="ru-RU" sz="1800" dirty="0"/>
              <a:t> </a:t>
            </a:r>
            <a:r>
              <a:rPr lang="ru-RU" sz="1800" dirty="0" err="1"/>
              <a:t>членів</a:t>
            </a:r>
            <a:r>
              <a:rPr lang="ru-RU" sz="1800" dirty="0"/>
              <a:t>).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Проте</a:t>
            </a:r>
            <a:r>
              <a:rPr lang="ru-RU" sz="1800" dirty="0"/>
              <a:t> </a:t>
            </a:r>
            <a:r>
              <a:rPr lang="ru-RU" sz="1800" dirty="0" err="1"/>
              <a:t>конструктори</a:t>
            </a:r>
            <a:r>
              <a:rPr lang="ru-RU" sz="1800" dirty="0"/>
              <a:t> все </a:t>
            </a:r>
            <a:r>
              <a:rPr lang="ru-RU" sz="1800" dirty="0" err="1"/>
              <a:t>ще</a:t>
            </a:r>
            <a:r>
              <a:rPr lang="ru-RU" sz="1800" dirty="0"/>
              <a:t> </a:t>
            </a:r>
            <a:r>
              <a:rPr lang="ru-RU" sz="1800" dirty="0" err="1"/>
              <a:t>визначають</a:t>
            </a:r>
            <a:r>
              <a:rPr lang="ru-RU" sz="1800" dirty="0"/>
              <a:t> тип </a:t>
            </a:r>
            <a:r>
              <a:rPr lang="ru-RU" sz="1800" dirty="0" err="1"/>
              <a:t>об’єктів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бути </a:t>
            </a:r>
            <a:r>
              <a:rPr lang="ru-RU" sz="1800" dirty="0" err="1"/>
              <a:t>створені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Незважаючи</a:t>
            </a:r>
            <a:r>
              <a:rPr lang="ru-RU" sz="1800" dirty="0"/>
              <a:t> на те, </a:t>
            </a:r>
            <a:r>
              <a:rPr lang="ru-RU" sz="1800" dirty="0" err="1"/>
              <a:t>що</a:t>
            </a:r>
            <a:r>
              <a:rPr lang="ru-RU" sz="1800" dirty="0"/>
              <a:t> ми </a:t>
            </a:r>
            <a:r>
              <a:rPr lang="ru-RU" sz="1800" dirty="0" err="1"/>
              <a:t>надали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за </a:t>
            </a:r>
            <a:r>
              <a:rPr lang="ru-RU" sz="1800" dirty="0" err="1"/>
              <a:t>замовчуванням</a:t>
            </a:r>
            <a:r>
              <a:rPr lang="ru-RU" sz="1800" dirty="0"/>
              <a:t> </a:t>
            </a:r>
            <a:r>
              <a:rPr lang="ru-RU" sz="1800" dirty="0" err="1"/>
              <a:t>всім</a:t>
            </a:r>
            <a:r>
              <a:rPr lang="ru-RU" sz="1800" dirty="0"/>
              <a:t> </a:t>
            </a:r>
            <a:r>
              <a:rPr lang="ru-RU" sz="1800" dirty="0" err="1"/>
              <a:t>змінним</a:t>
            </a:r>
            <a:r>
              <a:rPr lang="ru-RU" sz="1800" dirty="0"/>
              <a:t>-членам </a:t>
            </a:r>
            <a:r>
              <a:rPr lang="ru-RU" sz="1800" dirty="0" err="1"/>
              <a:t>класу</a:t>
            </a:r>
            <a:r>
              <a:rPr lang="ru-RU" sz="1800" dirty="0"/>
              <a:t>, конструктор за </a:t>
            </a:r>
            <a:r>
              <a:rPr lang="ru-RU" sz="1800" dirty="0" err="1"/>
              <a:t>замовчуванням</a:t>
            </a:r>
            <a:r>
              <a:rPr lang="ru-RU" sz="1800" dirty="0"/>
              <a:t> не </a:t>
            </a:r>
            <a:r>
              <a:rPr lang="ru-RU" sz="1800" dirty="0" err="1"/>
              <a:t>був</a:t>
            </a:r>
            <a:r>
              <a:rPr lang="ru-RU" sz="1800" dirty="0"/>
              <a:t> </a:t>
            </a:r>
            <a:r>
              <a:rPr lang="ru-RU" sz="1800" dirty="0" err="1"/>
              <a:t>наданий</a:t>
            </a:r>
            <a:r>
              <a:rPr lang="ru-RU" sz="1800" dirty="0"/>
              <a:t>, тому </a:t>
            </a:r>
            <a:r>
              <a:rPr lang="ru-RU" sz="1800" b="1" dirty="0">
                <a:highlight>
                  <a:srgbClr val="FF0000"/>
                </a:highlight>
              </a:rPr>
              <a:t>ми не </a:t>
            </a:r>
            <a:r>
              <a:rPr lang="ru-RU" sz="1800" b="1" dirty="0" err="1">
                <a:highlight>
                  <a:srgbClr val="FF0000"/>
                </a:highlight>
              </a:rPr>
              <a:t>можемо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створити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об’єкт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highlight>
                  <a:srgbClr val="FF0000"/>
                </a:highlight>
              </a:rPr>
              <a:t>класу</a:t>
            </a:r>
            <a:r>
              <a:rPr lang="ru-RU" sz="1800" b="1" dirty="0">
                <a:highlight>
                  <a:srgbClr val="FF0000"/>
                </a:highlight>
              </a:rPr>
              <a:t> </a:t>
            </a:r>
            <a:r>
              <a:rPr lang="ru-RU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Something</a:t>
            </a:r>
            <a:r>
              <a:rPr lang="ru-RU" sz="1800" b="1" dirty="0">
                <a:highlight>
                  <a:srgbClr val="FF0000"/>
                </a:highlight>
              </a:rPr>
              <a:t> без </a:t>
            </a:r>
            <a:r>
              <a:rPr lang="ru-RU" sz="1800" b="1" dirty="0" err="1">
                <a:highlight>
                  <a:srgbClr val="FF0000"/>
                </a:highlight>
              </a:rPr>
              <a:t>параметрів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23263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Зменшення кількості конструкторів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/>
              <a:t>прикладі</a:t>
            </a:r>
            <a:r>
              <a:rPr lang="ru-RU" sz="1800" dirty="0"/>
              <a:t> з </a:t>
            </a:r>
            <a:r>
              <a:rPr lang="ru-RU" sz="1800" dirty="0" err="1"/>
              <a:t>класом</a:t>
            </a:r>
            <a:r>
              <a:rPr lang="ru-RU" sz="1800" dirty="0"/>
              <a:t> </a:t>
            </a:r>
            <a:r>
              <a:rPr lang="ru-RU" sz="1800" dirty="0" err="1"/>
              <a:t>Fraction</a:t>
            </a:r>
            <a:r>
              <a:rPr lang="ru-RU" sz="1800" dirty="0"/>
              <a:t> і </a:t>
            </a:r>
            <a:r>
              <a:rPr lang="ru-RU" sz="1800" dirty="0" err="1"/>
              <a:t>двома</a:t>
            </a:r>
            <a:r>
              <a:rPr lang="ru-RU" sz="1800" dirty="0"/>
              <a:t> конструкторами (за </a:t>
            </a:r>
            <a:r>
              <a:rPr lang="ru-RU" sz="1800" dirty="0" err="1"/>
              <a:t>замовчуванням</a:t>
            </a:r>
            <a:r>
              <a:rPr lang="ru-RU" sz="1800" dirty="0"/>
              <a:t> і з параметрами), конструктор за </a:t>
            </a:r>
            <a:r>
              <a:rPr lang="ru-RU" sz="1800" dirty="0" err="1"/>
              <a:t>замовчуванням</a:t>
            </a:r>
            <a:r>
              <a:rPr lang="ru-RU" sz="1800" dirty="0"/>
              <a:t> </a:t>
            </a:r>
            <a:r>
              <a:rPr lang="ru-RU" sz="1800" dirty="0" err="1"/>
              <a:t>насправді</a:t>
            </a:r>
            <a:r>
              <a:rPr lang="ru-RU" sz="1800" dirty="0"/>
              <a:t> </a:t>
            </a:r>
            <a:r>
              <a:rPr lang="ru-RU" sz="1800" dirty="0" err="1"/>
              <a:t>зайвий</a:t>
            </a:r>
            <a:r>
              <a:rPr lang="ru-RU" sz="1800" dirty="0"/>
              <a:t>. </a:t>
            </a:r>
            <a:r>
              <a:rPr lang="ru-RU" sz="1800" b="1" dirty="0">
                <a:highlight>
                  <a:srgbClr val="00FF00"/>
                </a:highlight>
              </a:rPr>
              <a:t>Ми могли б </a:t>
            </a:r>
            <a:r>
              <a:rPr lang="ru-RU" sz="1800" b="1" dirty="0" err="1">
                <a:highlight>
                  <a:srgbClr val="00FF00"/>
                </a:highlight>
              </a:rPr>
              <a:t>спростити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цей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наступним</a:t>
            </a:r>
            <a:r>
              <a:rPr lang="ru-RU" sz="1800" b="1" dirty="0">
                <a:highlight>
                  <a:srgbClr val="00FF00"/>
                </a:highlight>
              </a:rPr>
              <a:t> чином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027892-93A1-492E-9FDA-7CC66FB1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598" y="1726944"/>
            <a:ext cx="7478804" cy="51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52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65EB92-877D-4547-AD0C-778AA111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13" y="0"/>
            <a:ext cx="11308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8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Ініціалізація нестатичних членів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</a:t>
            </a:r>
            <a:r>
              <a:rPr lang="uk-UA" sz="1800" b="1" dirty="0">
                <a:highlight>
                  <a:srgbClr val="FFFF00"/>
                </a:highlight>
              </a:rPr>
              <a:t>надано значення за замовчуванням</a:t>
            </a:r>
            <a:r>
              <a:rPr lang="uk-UA" sz="1800" dirty="0"/>
              <a:t>, і </a:t>
            </a:r>
            <a:r>
              <a:rPr lang="uk-UA" sz="1800" b="1" dirty="0">
                <a:highlight>
                  <a:srgbClr val="00FFFF"/>
                </a:highlight>
              </a:rPr>
              <a:t>конструктор </a:t>
            </a:r>
            <a:r>
              <a:rPr lang="uk-UA" sz="1800" b="1" dirty="0" err="1">
                <a:highlight>
                  <a:srgbClr val="00FFFF"/>
                </a:highlight>
              </a:rPr>
              <a:t>ініціалізує</a:t>
            </a:r>
            <a:r>
              <a:rPr lang="uk-UA" sz="1800" b="1" dirty="0">
                <a:highlight>
                  <a:srgbClr val="00FFFF"/>
                </a:highlight>
              </a:rPr>
              <a:t> член через список ініціалізації членів</a:t>
            </a:r>
            <a:r>
              <a:rPr lang="uk-UA" sz="1800" dirty="0"/>
              <a:t>, то </a:t>
            </a:r>
            <a:r>
              <a:rPr lang="uk-UA" sz="1800" b="1" dirty="0">
                <a:highlight>
                  <a:srgbClr val="00FF00"/>
                </a:highlight>
              </a:rPr>
              <a:t>пріоритет буде у списку ініціалізації членів</a:t>
            </a:r>
            <a:r>
              <a:rPr lang="uk-UA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54306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75FB93-7310-48E4-A23F-077B61D1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81" y="-1"/>
            <a:ext cx="1016963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652081-BA67-4489-9055-0A3C9149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06" y="6000308"/>
            <a:ext cx="3391373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78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Правило: </a:t>
            </a:r>
            <a:r>
              <a:rPr lang="ru-RU" sz="1800" b="1" dirty="0" err="1">
                <a:highlight>
                  <a:srgbClr val="00FF00"/>
                </a:highlight>
              </a:rPr>
              <a:t>Використовуйте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ініціалізацію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нестатичних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членів</a:t>
            </a:r>
            <a:r>
              <a:rPr lang="ru-RU" sz="1800" b="1" dirty="0">
                <a:highlight>
                  <a:srgbClr val="00FF00"/>
                </a:highlight>
              </a:rPr>
              <a:t> для </a:t>
            </a:r>
            <a:r>
              <a:rPr lang="ru-RU" sz="1800" b="1" dirty="0" err="1">
                <a:highlight>
                  <a:srgbClr val="00FF00"/>
                </a:highlight>
              </a:rPr>
              <a:t>встановлення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значень</a:t>
            </a:r>
            <a:r>
              <a:rPr lang="ru-RU" sz="1800" b="1" dirty="0">
                <a:highlight>
                  <a:srgbClr val="00FF00"/>
                </a:highlight>
              </a:rPr>
              <a:t> за </a:t>
            </a:r>
            <a:r>
              <a:rPr lang="ru-RU" sz="1800" b="1" dirty="0" err="1">
                <a:highlight>
                  <a:srgbClr val="00FF00"/>
                </a:highlight>
              </a:rPr>
              <a:t>замовчуванням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змінним</a:t>
            </a:r>
            <a:r>
              <a:rPr lang="ru-RU" sz="1800" b="1" dirty="0">
                <a:highlight>
                  <a:srgbClr val="00FF00"/>
                </a:highlight>
              </a:rPr>
              <a:t>-членам.</a:t>
            </a:r>
            <a:endParaRPr lang="uk-UA" sz="1800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1979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Делегуючі</a:t>
            </a:r>
            <a:r>
              <a:rPr lang="uk-UA" b="1" dirty="0"/>
              <a:t> конструктори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FFFF00"/>
                </a:highlight>
              </a:rPr>
              <a:t>Проблема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При </a:t>
            </a:r>
            <a:r>
              <a:rPr lang="ru-RU" sz="1800" dirty="0" err="1"/>
              <a:t>створенні</a:t>
            </a:r>
            <a:r>
              <a:rPr lang="ru-RU" sz="1800" dirty="0"/>
              <a:t> нового </a:t>
            </a:r>
            <a:r>
              <a:rPr lang="ru-RU" sz="1800" dirty="0" err="1"/>
              <a:t>об’єкта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, </a:t>
            </a:r>
            <a:r>
              <a:rPr lang="ru-RU" sz="1800" dirty="0" err="1"/>
              <a:t>компілятор</a:t>
            </a:r>
            <a:r>
              <a:rPr lang="ru-RU" sz="1800" dirty="0"/>
              <a:t> </a:t>
            </a:r>
            <a:r>
              <a:rPr lang="ru-RU" sz="1800" dirty="0" err="1"/>
              <a:t>мови</a:t>
            </a:r>
            <a:r>
              <a:rPr lang="ru-RU" sz="1800" dirty="0"/>
              <a:t> C++ неявно </a:t>
            </a:r>
            <a:r>
              <a:rPr lang="ru-RU" sz="1800" dirty="0" err="1"/>
              <a:t>викликає</a:t>
            </a:r>
            <a:r>
              <a:rPr lang="ru-RU" sz="1800" dirty="0"/>
              <a:t> конструктор </a:t>
            </a:r>
            <a:r>
              <a:rPr lang="ru-RU" sz="1800" dirty="0" err="1"/>
              <a:t>цього</a:t>
            </a:r>
            <a:r>
              <a:rPr lang="ru-RU" sz="1800" dirty="0"/>
              <a:t> </a:t>
            </a:r>
            <a:r>
              <a:rPr lang="ru-RU" sz="1800" dirty="0" err="1"/>
              <a:t>об’єкту</a:t>
            </a:r>
            <a:r>
              <a:rPr lang="ru-RU" sz="1800" dirty="0"/>
              <a:t>. Не </a:t>
            </a:r>
            <a:r>
              <a:rPr lang="ru-RU" sz="1800" dirty="0" err="1"/>
              <a:t>рідкість</a:t>
            </a:r>
            <a:r>
              <a:rPr lang="ru-RU" sz="1800" dirty="0"/>
              <a:t> </a:t>
            </a:r>
            <a:r>
              <a:rPr lang="ru-RU" sz="1800" dirty="0" err="1"/>
              <a:t>зустріти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 з </a:t>
            </a:r>
            <a:r>
              <a:rPr lang="ru-RU" sz="1800" dirty="0" err="1"/>
              <a:t>декількома</a:t>
            </a:r>
            <a:r>
              <a:rPr lang="ru-RU" sz="1800" dirty="0"/>
              <a:t> конструкторами,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частково</a:t>
            </a:r>
            <a:r>
              <a:rPr lang="ru-RU" sz="1800" dirty="0"/>
              <a:t> </a:t>
            </a:r>
            <a:r>
              <a:rPr lang="ru-RU" sz="1800" dirty="0" err="1"/>
              <a:t>виконують</a:t>
            </a:r>
            <a:r>
              <a:rPr lang="ru-RU" sz="1800" dirty="0"/>
              <a:t> </a:t>
            </a:r>
            <a:r>
              <a:rPr lang="ru-RU" sz="1800" dirty="0" err="1"/>
              <a:t>одне</a:t>
            </a:r>
            <a:r>
              <a:rPr lang="ru-RU" sz="1800" dirty="0"/>
              <a:t> і те ж,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59CC86-18A7-433D-9EA3-E4D99C59F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216" y="2375499"/>
            <a:ext cx="4005567" cy="44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96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Делегуючі</a:t>
            </a:r>
            <a:r>
              <a:rPr lang="uk-UA" b="1" dirty="0"/>
              <a:t> конструктори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Тут є 2 </a:t>
            </a:r>
            <a:r>
              <a:rPr lang="ru-RU" sz="1800" dirty="0" err="1"/>
              <a:t>конструктори</a:t>
            </a:r>
            <a:r>
              <a:rPr lang="ru-RU" sz="1800" dirty="0"/>
              <a:t>: </a:t>
            </a:r>
            <a:r>
              <a:rPr lang="ru-RU" sz="1800" b="1" dirty="0"/>
              <a:t>конструктор за </a:t>
            </a:r>
            <a:r>
              <a:rPr lang="ru-RU" sz="1800" b="1" dirty="0" err="1"/>
              <a:t>замовчуванням</a:t>
            </a:r>
            <a:r>
              <a:rPr lang="ru-RU" sz="1800" dirty="0"/>
              <a:t> і </a:t>
            </a:r>
            <a:r>
              <a:rPr lang="ru-RU" sz="1800" b="1" dirty="0"/>
              <a:t>конструктор, </a:t>
            </a:r>
            <a:r>
              <a:rPr lang="ru-RU" sz="1800" b="1" dirty="0" err="1"/>
              <a:t>який</a:t>
            </a:r>
            <a:r>
              <a:rPr lang="ru-RU" sz="1800" b="1" dirty="0"/>
              <a:t> </a:t>
            </a:r>
            <a:r>
              <a:rPr lang="ru-RU" sz="1800" b="1" dirty="0" err="1"/>
              <a:t>приймає</a:t>
            </a:r>
            <a:r>
              <a:rPr lang="ru-RU" sz="1800" b="1" dirty="0"/>
              <a:t> </a:t>
            </a:r>
            <a:r>
              <a:rPr lang="ru-RU" sz="1800" b="1" dirty="0" err="1"/>
              <a:t>цілочисельне</a:t>
            </a:r>
            <a:r>
              <a:rPr lang="ru-RU" sz="1800" b="1" dirty="0"/>
              <a:t> </a:t>
            </a:r>
            <a:r>
              <a:rPr lang="ru-RU" sz="1800" b="1" dirty="0" err="1"/>
              <a:t>значення</a:t>
            </a:r>
            <a:r>
              <a:rPr lang="ru-RU" sz="1800" dirty="0"/>
              <a:t>.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Частина</a:t>
            </a:r>
            <a:r>
              <a:rPr lang="ru-RU" sz="1800" dirty="0"/>
              <a:t> коду </a:t>
            </a:r>
            <a:r>
              <a:rPr lang="ru-RU" sz="1800" b="1" dirty="0">
                <a:highlight>
                  <a:srgbClr val="FFFF00"/>
                </a:highlight>
              </a:rPr>
              <a:t>X </a:t>
            </a:r>
            <a:r>
              <a:rPr lang="ru-RU" sz="1800" b="1" dirty="0" err="1">
                <a:highlight>
                  <a:srgbClr val="FFFF00"/>
                </a:highlight>
              </a:rPr>
              <a:t>потрібна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обом</a:t>
            </a:r>
            <a:r>
              <a:rPr lang="ru-RU" sz="1800" b="1" dirty="0">
                <a:highlight>
                  <a:srgbClr val="FFFF00"/>
                </a:highlight>
              </a:rPr>
              <a:t> конструкторам, то вона </a:t>
            </a:r>
            <a:r>
              <a:rPr lang="ru-RU" sz="1800" b="1" dirty="0" err="1">
                <a:highlight>
                  <a:srgbClr val="FFFF00"/>
                </a:highlight>
              </a:rPr>
              <a:t>дублюється</a:t>
            </a:r>
            <a:r>
              <a:rPr lang="ru-RU" sz="1800" b="1" dirty="0">
                <a:highlight>
                  <a:srgbClr val="FFFF00"/>
                </a:highlight>
              </a:rPr>
              <a:t> в кожному з них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Рішення</a:t>
            </a:r>
            <a:r>
              <a:rPr lang="ru-RU" sz="1800" b="1" dirty="0">
                <a:highlight>
                  <a:srgbClr val="00FF00"/>
                </a:highlight>
              </a:rPr>
              <a:t> в C++11</a:t>
            </a: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Непогано</a:t>
            </a:r>
            <a:r>
              <a:rPr lang="ru-RU" sz="1800" dirty="0"/>
              <a:t> </a:t>
            </a:r>
            <a:r>
              <a:rPr lang="ru-RU" sz="1800" dirty="0" err="1"/>
              <a:t>було</a:t>
            </a:r>
            <a:r>
              <a:rPr lang="ru-RU" sz="1800" dirty="0"/>
              <a:t> б, </a:t>
            </a:r>
            <a:r>
              <a:rPr lang="ru-RU" sz="1800" dirty="0" err="1"/>
              <a:t>щоб</a:t>
            </a:r>
            <a:r>
              <a:rPr lang="ru-RU" sz="1800" dirty="0"/>
              <a:t> конструктор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ru-RU" sz="1800" dirty="0" err="1"/>
              <a:t>викликав</a:t>
            </a:r>
            <a:r>
              <a:rPr lang="ru-RU" sz="1800" dirty="0"/>
              <a:t> конструктор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ru-RU" sz="1800" dirty="0"/>
              <a:t>для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Частина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коду X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BB518A-D1CF-4380-81F9-F22A1672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70" y="3429000"/>
            <a:ext cx="7319060" cy="33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1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Делегуючі</a:t>
            </a:r>
            <a:r>
              <a:rPr lang="uk-UA" b="1"/>
              <a:t> конструктори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Однак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ваш </a:t>
            </a:r>
            <a:r>
              <a:rPr lang="ru-RU" sz="1800" dirty="0" err="1"/>
              <a:t>компілятор</a:t>
            </a:r>
            <a:r>
              <a:rPr lang="ru-RU" sz="1800" dirty="0"/>
              <a:t> не </a:t>
            </a:r>
            <a:r>
              <a:rPr lang="ru-RU" sz="1800" dirty="0" err="1"/>
              <a:t>сумісний</a:t>
            </a:r>
            <a:r>
              <a:rPr lang="ru-RU" sz="1800" dirty="0"/>
              <a:t> з C++11, і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спробуєте</a:t>
            </a:r>
            <a:r>
              <a:rPr lang="ru-RU" sz="1800" dirty="0"/>
              <a:t> </a:t>
            </a:r>
            <a:r>
              <a:rPr lang="ru-RU" sz="1800" dirty="0" err="1"/>
              <a:t>викликати</a:t>
            </a:r>
            <a:r>
              <a:rPr lang="ru-RU" sz="1800" dirty="0"/>
              <a:t> один конструктор </a:t>
            </a:r>
            <a:r>
              <a:rPr lang="ru-RU" sz="1800" dirty="0" err="1"/>
              <a:t>всередині</a:t>
            </a:r>
            <a:r>
              <a:rPr lang="ru-RU" sz="1800" dirty="0"/>
              <a:t> </a:t>
            </a:r>
            <a:r>
              <a:rPr lang="ru-RU" sz="1800" dirty="0" err="1"/>
              <a:t>іншого</a:t>
            </a:r>
            <a:r>
              <a:rPr lang="ru-RU" sz="1800" dirty="0"/>
              <a:t> конструктора, то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скомпілюється</a:t>
            </a:r>
            <a:r>
              <a:rPr lang="ru-RU" sz="1800" dirty="0"/>
              <a:t>, але </a:t>
            </a:r>
            <a:r>
              <a:rPr lang="ru-RU" sz="1800" dirty="0" err="1"/>
              <a:t>працюватиме</a:t>
            </a:r>
            <a:r>
              <a:rPr lang="ru-RU" sz="1800" dirty="0"/>
              <a:t> не так, як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очікуєте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До C++11 </a:t>
            </a:r>
            <a:r>
              <a:rPr lang="ru-RU" sz="1800" dirty="0" err="1"/>
              <a:t>явний</a:t>
            </a:r>
            <a:r>
              <a:rPr lang="ru-RU" sz="1800" dirty="0"/>
              <a:t> </a:t>
            </a:r>
            <a:r>
              <a:rPr lang="ru-RU" sz="1800" dirty="0" err="1"/>
              <a:t>виклик</a:t>
            </a:r>
            <a:r>
              <a:rPr lang="ru-RU" sz="1800" dirty="0"/>
              <a:t> одного конструктора з </a:t>
            </a:r>
            <a:r>
              <a:rPr lang="ru-RU" sz="1800" dirty="0" err="1"/>
              <a:t>іншого</a:t>
            </a:r>
            <a:r>
              <a:rPr lang="ru-RU" sz="1800" dirty="0"/>
              <a:t> </a:t>
            </a:r>
            <a:r>
              <a:rPr lang="ru-RU" sz="1800" dirty="0" err="1"/>
              <a:t>призводить</a:t>
            </a:r>
            <a:r>
              <a:rPr lang="ru-RU" sz="1800" dirty="0"/>
              <a:t> до </a:t>
            </a:r>
            <a:r>
              <a:rPr lang="ru-RU" sz="1800" dirty="0" err="1"/>
              <a:t>створення</a:t>
            </a:r>
            <a:r>
              <a:rPr lang="ru-RU" sz="1800" dirty="0"/>
              <a:t> </a:t>
            </a:r>
            <a:r>
              <a:rPr lang="ru-RU" sz="1800" dirty="0" err="1"/>
              <a:t>тимчасового</a:t>
            </a:r>
            <a:r>
              <a:rPr lang="ru-RU" sz="1800" dirty="0"/>
              <a:t> </a:t>
            </a:r>
            <a:r>
              <a:rPr lang="ru-RU" sz="1800" dirty="0" err="1"/>
              <a:t>об’єкта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потім</a:t>
            </a:r>
            <a:r>
              <a:rPr lang="ru-RU" sz="1800" dirty="0"/>
              <a:t> </a:t>
            </a:r>
            <a:r>
              <a:rPr lang="ru-RU" sz="1800" dirty="0" err="1"/>
              <a:t>ініціалізується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конструктора </a:t>
            </a:r>
            <a:r>
              <a:rPr lang="ru-RU" sz="1800" dirty="0" err="1"/>
              <a:t>цього</a:t>
            </a:r>
            <a:r>
              <a:rPr lang="ru-RU" sz="1800" dirty="0"/>
              <a:t> </a:t>
            </a:r>
            <a:r>
              <a:rPr lang="ru-RU" sz="1800" dirty="0" err="1"/>
              <a:t>об’єкту</a:t>
            </a:r>
            <a:r>
              <a:rPr lang="ru-RU" sz="1800" dirty="0"/>
              <a:t> і </a:t>
            </a:r>
            <a:r>
              <a:rPr lang="ru-RU" sz="1800" dirty="0" err="1"/>
              <a:t>ігнорується</a:t>
            </a:r>
            <a:r>
              <a:rPr lang="ru-RU" sz="1800" dirty="0"/>
              <a:t>, </a:t>
            </a:r>
            <a:r>
              <a:rPr lang="ru-RU" sz="1800" dirty="0" err="1"/>
              <a:t>залишаючи</a:t>
            </a:r>
            <a:r>
              <a:rPr lang="ru-RU" sz="1800" dirty="0"/>
              <a:t> </a:t>
            </a:r>
            <a:r>
              <a:rPr lang="ru-RU" sz="1800" dirty="0" err="1"/>
              <a:t>вихідний</a:t>
            </a:r>
            <a:r>
              <a:rPr lang="ru-RU" sz="1800" dirty="0"/>
              <a:t> </a:t>
            </a:r>
            <a:r>
              <a:rPr lang="ru-RU" sz="1800" dirty="0" err="1"/>
              <a:t>об’єкт</a:t>
            </a:r>
            <a:r>
              <a:rPr lang="ru-RU" sz="1800" dirty="0"/>
              <a:t> </a:t>
            </a:r>
            <a:r>
              <a:rPr lang="ru-RU" sz="1800" dirty="0" err="1"/>
              <a:t>незмінним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19C652-A4A0-4744-B992-6CA2B03A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81" y="603048"/>
            <a:ext cx="9676435" cy="368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50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Використання окремого методу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928821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FFFF00"/>
                </a:highlight>
              </a:rPr>
              <a:t>Конструкторам дозволено </a:t>
            </a:r>
            <a:r>
              <a:rPr lang="ru-RU" sz="1800" b="1" dirty="0" err="1">
                <a:highlight>
                  <a:srgbClr val="FFFF00"/>
                </a:highlight>
              </a:rPr>
              <a:t>викликати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інші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методи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класу</a:t>
            </a:r>
            <a:r>
              <a:rPr lang="ru-RU" sz="1800" b="1" dirty="0">
                <a:highlight>
                  <a:srgbClr val="FFFF00"/>
                </a:highlight>
              </a:rPr>
              <a:t>, </a:t>
            </a:r>
            <a:r>
              <a:rPr lang="ru-RU" sz="1800" b="1" dirty="0" err="1">
                <a:highlight>
                  <a:srgbClr val="FFFF00"/>
                </a:highlight>
              </a:rPr>
              <a:t>які</a:t>
            </a:r>
            <a:r>
              <a:rPr lang="ru-RU" sz="1800" b="1" dirty="0">
                <a:highlight>
                  <a:srgbClr val="FFFF00"/>
                </a:highlight>
              </a:rPr>
              <a:t> не є конструкторами</a:t>
            </a:r>
            <a:r>
              <a:rPr lang="ru-RU" sz="1800" dirty="0"/>
              <a:t>. </a:t>
            </a:r>
            <a:r>
              <a:rPr lang="ru-RU" sz="1800" dirty="0" err="1"/>
              <a:t>Хоча</a:t>
            </a:r>
            <a:r>
              <a:rPr lang="ru-RU" sz="1800" dirty="0"/>
              <a:t> у вас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виникнути</a:t>
            </a:r>
            <a:r>
              <a:rPr lang="ru-RU" sz="1800" dirty="0"/>
              <a:t> </a:t>
            </a:r>
            <a:r>
              <a:rPr lang="ru-RU" sz="1800" dirty="0" err="1"/>
              <a:t>спокуса</a:t>
            </a:r>
            <a:r>
              <a:rPr lang="ru-RU" sz="1800" dirty="0"/>
              <a:t> </a:t>
            </a:r>
            <a:r>
              <a:rPr lang="ru-RU" sz="1800" dirty="0" err="1"/>
              <a:t>скопіювати</a:t>
            </a:r>
            <a:r>
              <a:rPr lang="ru-RU" sz="1800" dirty="0"/>
              <a:t> код з </a:t>
            </a:r>
            <a:r>
              <a:rPr lang="ru-RU" sz="1800" dirty="0" err="1"/>
              <a:t>першого</a:t>
            </a:r>
            <a:r>
              <a:rPr lang="ru-RU" sz="1800" dirty="0"/>
              <a:t> конструктора в </a:t>
            </a:r>
            <a:r>
              <a:rPr lang="ru-RU" sz="1800" dirty="0" err="1"/>
              <a:t>другий</a:t>
            </a:r>
            <a:r>
              <a:rPr lang="ru-RU" sz="1800" dirty="0"/>
              <a:t> конструктор, </a:t>
            </a:r>
            <a:r>
              <a:rPr lang="ru-RU" sz="1800" dirty="0" err="1"/>
              <a:t>наявність</a:t>
            </a:r>
            <a:r>
              <a:rPr lang="ru-RU" sz="1800" dirty="0"/>
              <a:t> </a:t>
            </a:r>
            <a:r>
              <a:rPr lang="ru-RU" sz="1800" dirty="0" err="1"/>
              <a:t>дубльованого</a:t>
            </a:r>
            <a:r>
              <a:rPr lang="ru-RU" sz="1800" dirty="0"/>
              <a:t> коду </a:t>
            </a:r>
            <a:r>
              <a:rPr lang="ru-RU" sz="1800" dirty="0" err="1"/>
              <a:t>зробить</a:t>
            </a:r>
            <a:r>
              <a:rPr lang="ru-RU" sz="1800" dirty="0"/>
              <a:t> ваш </a:t>
            </a:r>
            <a:r>
              <a:rPr lang="ru-RU" sz="1800" dirty="0" err="1"/>
              <a:t>клас</a:t>
            </a:r>
            <a:r>
              <a:rPr lang="ru-RU" sz="1800" dirty="0"/>
              <a:t> </a:t>
            </a:r>
            <a:r>
              <a:rPr lang="ru-RU" sz="1800" dirty="0" err="1"/>
              <a:t>важчим</a:t>
            </a:r>
            <a:r>
              <a:rPr lang="ru-RU" sz="1800" dirty="0"/>
              <a:t> для </a:t>
            </a:r>
            <a:r>
              <a:rPr lang="ru-RU" sz="1800" dirty="0" err="1"/>
              <a:t>розуміння</a:t>
            </a:r>
            <a:r>
              <a:rPr lang="ru-RU" sz="1800" dirty="0"/>
              <a:t> і </a:t>
            </a:r>
            <a:r>
              <a:rPr lang="ru-RU" sz="1800" dirty="0" err="1"/>
              <a:t>обтяжливішим</a:t>
            </a:r>
            <a:r>
              <a:rPr lang="ru-RU" sz="1800" dirty="0"/>
              <a:t> для </a:t>
            </a:r>
            <a:r>
              <a:rPr lang="ru-RU" sz="1800" dirty="0" err="1"/>
              <a:t>підтримки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00"/>
                </a:highlight>
              </a:rPr>
              <a:t>Кращим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рішенням</a:t>
            </a:r>
            <a:r>
              <a:rPr lang="ru-RU" sz="1800" b="1" dirty="0">
                <a:highlight>
                  <a:srgbClr val="00FF00"/>
                </a:highlight>
              </a:rPr>
              <a:t> буде </a:t>
            </a:r>
            <a:r>
              <a:rPr lang="ru-RU" sz="1800" b="1" dirty="0" err="1">
                <a:highlight>
                  <a:srgbClr val="00FF00"/>
                </a:highlight>
              </a:rPr>
              <a:t>створення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окремого</a:t>
            </a:r>
            <a:r>
              <a:rPr lang="ru-RU" sz="1800" b="1" dirty="0">
                <a:highlight>
                  <a:srgbClr val="00FF00"/>
                </a:highlight>
              </a:rPr>
              <a:t> методу (не конструктора)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виконуватиме</a:t>
            </a:r>
            <a:r>
              <a:rPr lang="ru-RU" sz="1800" dirty="0"/>
              <a:t> </a:t>
            </a:r>
            <a:r>
              <a:rPr lang="ru-RU" sz="1800" dirty="0" err="1"/>
              <a:t>загальну</a:t>
            </a:r>
            <a:r>
              <a:rPr lang="ru-RU" sz="1800" dirty="0"/>
              <a:t> </a:t>
            </a:r>
            <a:r>
              <a:rPr lang="ru-RU" sz="1800" dirty="0" err="1"/>
              <a:t>ініціалізацію</a:t>
            </a:r>
            <a:r>
              <a:rPr lang="ru-RU" sz="1800" dirty="0"/>
              <a:t>, і </a:t>
            </a:r>
            <a:r>
              <a:rPr lang="ru-RU" sz="1800" dirty="0" err="1"/>
              <a:t>обидва</a:t>
            </a:r>
            <a:r>
              <a:rPr lang="ru-RU" sz="1800" dirty="0"/>
              <a:t> </a:t>
            </a:r>
            <a:r>
              <a:rPr lang="ru-RU" sz="1800" dirty="0" err="1"/>
              <a:t>конструктори</a:t>
            </a:r>
            <a:r>
              <a:rPr lang="ru-RU" sz="1800" dirty="0"/>
              <a:t> </a:t>
            </a:r>
            <a:r>
              <a:rPr lang="ru-RU" sz="1800" dirty="0" err="1"/>
              <a:t>викликатимуть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метод.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Тут ми </a:t>
            </a:r>
            <a:r>
              <a:rPr lang="ru-RU" sz="1800" dirty="0" err="1"/>
              <a:t>звели</a:t>
            </a:r>
            <a:r>
              <a:rPr lang="ru-RU" sz="1800" dirty="0"/>
              <a:t> </a:t>
            </a:r>
            <a:r>
              <a:rPr lang="ru-RU" sz="1800" dirty="0" err="1"/>
              <a:t>дублювання</a:t>
            </a:r>
            <a:r>
              <a:rPr lang="ru-RU" sz="1800" dirty="0"/>
              <a:t> коду до </a:t>
            </a:r>
            <a:r>
              <a:rPr lang="ru-RU" sz="1800" dirty="0" err="1"/>
              <a:t>мінімуму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548AC6-7FEB-4176-8CDE-74B6BDC8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822" y="0"/>
            <a:ext cx="426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39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Використання окремого методу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535298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Крім</a:t>
            </a:r>
            <a:r>
              <a:rPr lang="ru-RU" sz="1800" dirty="0"/>
              <a:t> того, </a:t>
            </a:r>
            <a:r>
              <a:rPr lang="ru-RU" sz="1800" dirty="0" err="1"/>
              <a:t>ви</a:t>
            </a:r>
            <a:r>
              <a:rPr lang="ru-RU" sz="1800" dirty="0"/>
              <a:t> можете </a:t>
            </a:r>
            <a:r>
              <a:rPr lang="ru-RU" sz="1800" dirty="0" err="1"/>
              <a:t>опинитися</a:t>
            </a:r>
            <a:r>
              <a:rPr lang="ru-RU" sz="1800" dirty="0"/>
              <a:t> в </a:t>
            </a:r>
            <a:r>
              <a:rPr lang="ru-RU" sz="1800" dirty="0" err="1"/>
              <a:t>ситуації</a:t>
            </a:r>
            <a:r>
              <a:rPr lang="ru-RU" sz="1800" dirty="0"/>
              <a:t>, коли вам </a:t>
            </a:r>
            <a:r>
              <a:rPr lang="ru-RU" sz="1800" dirty="0" err="1"/>
              <a:t>потрібно</a:t>
            </a:r>
            <a:r>
              <a:rPr lang="ru-RU" sz="1800" dirty="0"/>
              <a:t> буде </a:t>
            </a:r>
            <a:r>
              <a:rPr lang="ru-RU" sz="1800" dirty="0" err="1"/>
              <a:t>написати</a:t>
            </a:r>
            <a:r>
              <a:rPr lang="ru-RU" sz="1800" dirty="0"/>
              <a:t> метод для </a:t>
            </a:r>
            <a:r>
              <a:rPr lang="ru-RU" sz="1800" dirty="0" err="1"/>
              <a:t>повторної</a:t>
            </a:r>
            <a:r>
              <a:rPr lang="ru-RU" sz="1800" dirty="0"/>
              <a:t> </a:t>
            </a:r>
            <a:r>
              <a:rPr lang="ru-RU" sz="1800" dirty="0" err="1"/>
              <a:t>ініціалізації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назад до </a:t>
            </a:r>
            <a:r>
              <a:rPr lang="ru-RU" sz="1800" dirty="0" err="1"/>
              <a:t>значень</a:t>
            </a:r>
            <a:r>
              <a:rPr lang="ru-RU" sz="1800" dirty="0"/>
              <a:t> за </a:t>
            </a:r>
            <a:r>
              <a:rPr lang="ru-RU" sz="1800" dirty="0" err="1"/>
              <a:t>замовчуванням</a:t>
            </a:r>
            <a:r>
              <a:rPr lang="ru-RU" sz="1800" dirty="0"/>
              <a:t>. </a:t>
            </a:r>
            <a:r>
              <a:rPr lang="ru-RU" sz="1800" dirty="0" err="1"/>
              <a:t>Оскільки</a:t>
            </a:r>
            <a:r>
              <a:rPr lang="ru-RU" sz="1800" dirty="0"/>
              <a:t> у вас, </a:t>
            </a:r>
            <a:r>
              <a:rPr lang="ru-RU" sz="1800" dirty="0" err="1"/>
              <a:t>ймовірно</a:t>
            </a:r>
            <a:r>
              <a:rPr lang="ru-RU" sz="1800" dirty="0"/>
              <a:t>, </a:t>
            </a:r>
            <a:r>
              <a:rPr lang="ru-RU" sz="1800" dirty="0" err="1"/>
              <a:t>вже</a:t>
            </a:r>
            <a:r>
              <a:rPr lang="ru-RU" sz="1800" dirty="0"/>
              <a:t> є конструктор,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робить, то у вас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виникнути</a:t>
            </a:r>
            <a:r>
              <a:rPr lang="ru-RU" sz="1800" dirty="0"/>
              <a:t> </a:t>
            </a:r>
            <a:r>
              <a:rPr lang="ru-RU" sz="1800" dirty="0" err="1"/>
              <a:t>спокуса</a:t>
            </a:r>
            <a:r>
              <a:rPr lang="ru-RU" sz="1800" dirty="0"/>
              <a:t> </a:t>
            </a:r>
            <a:r>
              <a:rPr lang="ru-RU" sz="1800" dirty="0" err="1"/>
              <a:t>спробувати</a:t>
            </a:r>
            <a:r>
              <a:rPr lang="ru-RU" sz="1800" dirty="0"/>
              <a:t> </a:t>
            </a:r>
            <a:r>
              <a:rPr lang="ru-RU" sz="1800" dirty="0" err="1"/>
              <a:t>викликати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конструктор з </a:t>
            </a:r>
            <a:r>
              <a:rPr lang="ru-RU" sz="1800" dirty="0" err="1"/>
              <a:t>вашого</a:t>
            </a:r>
            <a:r>
              <a:rPr lang="ru-RU" sz="1800" dirty="0"/>
              <a:t> методу. </a:t>
            </a:r>
            <a:r>
              <a:rPr lang="ru-RU" sz="1800" dirty="0" err="1"/>
              <a:t>Однак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призведе</a:t>
            </a:r>
            <a:r>
              <a:rPr lang="ru-RU" sz="1800" dirty="0"/>
              <a:t> до </a:t>
            </a:r>
            <a:r>
              <a:rPr lang="ru-RU" sz="1800" dirty="0" err="1"/>
              <a:t>несподіваних</a:t>
            </a:r>
            <a:r>
              <a:rPr lang="ru-RU" sz="1800" dirty="0"/>
              <a:t> </a:t>
            </a:r>
            <a:r>
              <a:rPr lang="ru-RU" sz="1800" dirty="0" err="1"/>
              <a:t>результатів</a:t>
            </a:r>
            <a:r>
              <a:rPr lang="ru-RU" sz="1800" dirty="0"/>
              <a:t>. </a:t>
            </a:r>
            <a:r>
              <a:rPr lang="ru-RU" sz="1800" dirty="0" err="1"/>
              <a:t>Багато</a:t>
            </a:r>
            <a:r>
              <a:rPr lang="ru-RU" sz="1800" dirty="0"/>
              <a:t> </a:t>
            </a:r>
            <a:r>
              <a:rPr lang="ru-RU" sz="1800" dirty="0" err="1"/>
              <a:t>розробників</a:t>
            </a:r>
            <a:r>
              <a:rPr lang="ru-RU" sz="1800" dirty="0"/>
              <a:t> просто </a:t>
            </a:r>
            <a:r>
              <a:rPr lang="ru-RU" sz="1800" dirty="0" err="1"/>
              <a:t>копіюють</a:t>
            </a:r>
            <a:r>
              <a:rPr lang="ru-RU" sz="1800" dirty="0"/>
              <a:t> код з конструктора в </a:t>
            </a:r>
            <a:r>
              <a:rPr lang="ru-RU" sz="1800" dirty="0" err="1"/>
              <a:t>функцію</a:t>
            </a:r>
            <a:r>
              <a:rPr lang="ru-RU" sz="1800" dirty="0"/>
              <a:t> </a:t>
            </a:r>
            <a:r>
              <a:rPr lang="ru-RU" sz="1800" dirty="0" err="1"/>
              <a:t>ініціалізації</a:t>
            </a:r>
            <a:r>
              <a:rPr lang="ru-RU" sz="1800" dirty="0"/>
              <a:t> —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спрацює</a:t>
            </a:r>
            <a:r>
              <a:rPr lang="ru-RU" sz="1800" dirty="0"/>
              <a:t>, але </a:t>
            </a:r>
            <a:r>
              <a:rPr lang="ru-RU" sz="1800" dirty="0" err="1"/>
              <a:t>призведе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до </a:t>
            </a:r>
            <a:r>
              <a:rPr lang="ru-RU" sz="1800" dirty="0" err="1"/>
              <a:t>дублювання</a:t>
            </a:r>
            <a:r>
              <a:rPr lang="ru-RU" sz="1800" dirty="0"/>
              <a:t> коду. </a:t>
            </a:r>
            <a:r>
              <a:rPr lang="ru-RU" sz="1800" b="1" dirty="0" err="1">
                <a:highlight>
                  <a:srgbClr val="00FF00"/>
                </a:highlight>
              </a:rPr>
              <a:t>Кращим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рішенням</a:t>
            </a:r>
            <a:r>
              <a:rPr lang="ru-RU" sz="1800" b="1" dirty="0">
                <a:highlight>
                  <a:srgbClr val="00FF00"/>
                </a:highlight>
              </a:rPr>
              <a:t> буде </a:t>
            </a:r>
            <a:r>
              <a:rPr lang="ru-RU" sz="1800" b="1" dirty="0" err="1">
                <a:highlight>
                  <a:srgbClr val="00FF00"/>
                </a:highlight>
              </a:rPr>
              <a:t>перемістити</a:t>
            </a:r>
            <a:r>
              <a:rPr lang="ru-RU" sz="1800" b="1" dirty="0">
                <a:highlight>
                  <a:srgbClr val="00FF00"/>
                </a:highlight>
              </a:rPr>
              <a:t> код з конструктора в вашу </a:t>
            </a:r>
            <a:r>
              <a:rPr lang="ru-RU" sz="1800" b="1" dirty="0" err="1">
                <a:highlight>
                  <a:srgbClr val="00FF00"/>
                </a:highlight>
              </a:rPr>
              <a:t>нову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функцію</a:t>
            </a:r>
            <a:r>
              <a:rPr lang="ru-RU" sz="1800" b="1" dirty="0">
                <a:highlight>
                  <a:srgbClr val="00FF00"/>
                </a:highlight>
              </a:rPr>
              <a:t> і </a:t>
            </a:r>
            <a:r>
              <a:rPr lang="ru-RU" sz="1800" b="1" dirty="0" err="1">
                <a:highlight>
                  <a:srgbClr val="00FF00"/>
                </a:highlight>
              </a:rPr>
              <a:t>змусити</a:t>
            </a:r>
            <a:r>
              <a:rPr lang="ru-RU" sz="1800" b="1" dirty="0">
                <a:highlight>
                  <a:srgbClr val="00FF00"/>
                </a:highlight>
              </a:rPr>
              <a:t> конструктор </a:t>
            </a:r>
            <a:r>
              <a:rPr lang="ru-RU" sz="1800" b="1" dirty="0" err="1">
                <a:highlight>
                  <a:srgbClr val="00FF00"/>
                </a:highlight>
              </a:rPr>
              <a:t>викликати</a:t>
            </a:r>
            <a:r>
              <a:rPr lang="ru-RU" sz="1800" b="1" dirty="0">
                <a:highlight>
                  <a:srgbClr val="00FF00"/>
                </a:highlight>
              </a:rPr>
              <a:t> вашу </a:t>
            </a:r>
            <a:r>
              <a:rPr lang="ru-RU" sz="1800" b="1" dirty="0" err="1">
                <a:highlight>
                  <a:srgbClr val="00FF00"/>
                </a:highlight>
              </a:rPr>
              <a:t>нову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функцію</a:t>
            </a:r>
            <a:r>
              <a:rPr lang="ru-RU" sz="1800" b="1" dirty="0">
                <a:highlight>
                  <a:srgbClr val="00FF00"/>
                </a:highlight>
              </a:rPr>
              <a:t> для </a:t>
            </a:r>
            <a:r>
              <a:rPr lang="ru-RU" sz="1800" b="1" dirty="0" err="1">
                <a:highlight>
                  <a:srgbClr val="00FF00"/>
                </a:highlight>
              </a:rPr>
              <a:t>виконання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ініціалізації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1654F-E808-4AEF-9F82-C33A26AE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298" y="660923"/>
            <a:ext cx="4656702" cy="60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84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Делегуючі</a:t>
            </a:r>
            <a:r>
              <a:rPr lang="uk-UA" b="1" dirty="0"/>
              <a:t> конструктори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Починаючи</a:t>
            </a:r>
            <a:r>
              <a:rPr lang="ru-RU" sz="1800" b="1" dirty="0">
                <a:highlight>
                  <a:srgbClr val="00FF00"/>
                </a:highlight>
              </a:rPr>
              <a:t> з C++11, конструкторам дозволено </a:t>
            </a:r>
            <a:r>
              <a:rPr lang="ru-RU" sz="1800" b="1" dirty="0" err="1">
                <a:highlight>
                  <a:srgbClr val="00FF00"/>
                </a:highlight>
              </a:rPr>
              <a:t>викликати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інші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конструктори</a:t>
            </a:r>
            <a:r>
              <a:rPr lang="ru-RU" sz="1800" dirty="0"/>
              <a:t>. </a:t>
            </a:r>
            <a:r>
              <a:rPr lang="ru-RU" sz="1800" dirty="0" err="1"/>
              <a:t>Цей</a:t>
            </a:r>
            <a:r>
              <a:rPr lang="ru-RU" sz="1800" dirty="0"/>
              <a:t> </a:t>
            </a:r>
            <a:r>
              <a:rPr lang="ru-RU" sz="1800" dirty="0" err="1"/>
              <a:t>процес</a:t>
            </a:r>
            <a:r>
              <a:rPr lang="ru-RU" sz="1800" dirty="0"/>
              <a:t> </a:t>
            </a:r>
            <a:r>
              <a:rPr lang="ru-RU" sz="1800" dirty="0" err="1"/>
              <a:t>називається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делегуванням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конструкторів</a:t>
            </a:r>
            <a:r>
              <a:rPr lang="ru-RU" sz="1800" dirty="0"/>
              <a:t> (</a:t>
            </a:r>
            <a:r>
              <a:rPr lang="ru-RU" sz="1800" dirty="0" err="1"/>
              <a:t>або</a:t>
            </a:r>
            <a:r>
              <a:rPr lang="ru-RU" sz="1800" dirty="0"/>
              <a:t> “</a:t>
            </a:r>
            <a:r>
              <a:rPr lang="ru-RU" sz="1800" b="1" dirty="0" err="1">
                <a:highlight>
                  <a:srgbClr val="00FFFF"/>
                </a:highlight>
              </a:rPr>
              <a:t>ланцюжком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конструкторів</a:t>
            </a:r>
            <a:r>
              <a:rPr lang="ru-RU" sz="1800" dirty="0"/>
              <a:t>”). </a:t>
            </a:r>
            <a:r>
              <a:rPr lang="ru-RU" sz="1800" dirty="0" err="1"/>
              <a:t>Щоб</a:t>
            </a:r>
            <a:r>
              <a:rPr lang="ru-RU" sz="1800" dirty="0"/>
              <a:t> один конструктор </a:t>
            </a:r>
            <a:r>
              <a:rPr lang="ru-RU" sz="1800" dirty="0" err="1"/>
              <a:t>викликав</a:t>
            </a:r>
            <a:r>
              <a:rPr lang="ru-RU" sz="1800" dirty="0"/>
              <a:t> </a:t>
            </a:r>
            <a:r>
              <a:rPr lang="ru-RU" sz="1800" dirty="0" err="1"/>
              <a:t>інший</a:t>
            </a:r>
            <a:r>
              <a:rPr lang="ru-RU" sz="1800" dirty="0"/>
              <a:t>, </a:t>
            </a:r>
            <a:r>
              <a:rPr lang="ru-RU" sz="1800" b="1" dirty="0" err="1">
                <a:highlight>
                  <a:srgbClr val="FFFF00"/>
                </a:highlight>
              </a:rPr>
              <a:t>потрібно</a:t>
            </a:r>
            <a:r>
              <a:rPr lang="ru-RU" sz="1800" b="1" dirty="0">
                <a:highlight>
                  <a:srgbClr val="FFFF00"/>
                </a:highlight>
              </a:rPr>
              <a:t> просто </a:t>
            </a:r>
            <a:r>
              <a:rPr lang="ru-RU" sz="1800" b="1" dirty="0" err="1">
                <a:highlight>
                  <a:srgbClr val="FFFF00"/>
                </a:highlight>
              </a:rPr>
              <a:t>зробити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виклик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цього</a:t>
            </a:r>
            <a:r>
              <a:rPr lang="ru-RU" sz="1800" b="1" dirty="0">
                <a:highlight>
                  <a:srgbClr val="FFFF00"/>
                </a:highlight>
              </a:rPr>
              <a:t> конструктора в списку </a:t>
            </a:r>
            <a:r>
              <a:rPr lang="ru-RU" sz="1800" b="1" dirty="0" err="1">
                <a:highlight>
                  <a:srgbClr val="FFFF00"/>
                </a:highlight>
              </a:rPr>
              <a:t>ініціалізації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членів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8D3F6-D5CB-4048-B774-9AE5480A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13" y="2598270"/>
            <a:ext cx="10102771" cy="425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9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Зменшення кількості конструкторів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Хоча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конструктор як і </a:t>
            </a:r>
            <a:r>
              <a:rPr lang="ru-RU" sz="1800" dirty="0" err="1"/>
              <a:t>раніше</a:t>
            </a:r>
            <a:r>
              <a:rPr lang="ru-RU" sz="1800" dirty="0"/>
              <a:t> є конструктором за </a:t>
            </a:r>
            <a:r>
              <a:rPr lang="ru-RU" sz="1800" dirty="0" err="1"/>
              <a:t>замовчуванням</a:t>
            </a:r>
            <a:r>
              <a:rPr lang="ru-RU" sz="1800" dirty="0"/>
              <a:t>,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тепер</a:t>
            </a:r>
            <a:r>
              <a:rPr lang="ru-RU" sz="1800" dirty="0"/>
              <a:t> </a:t>
            </a:r>
            <a:r>
              <a:rPr lang="ru-RU" sz="1800" dirty="0" err="1"/>
              <a:t>визначений</a:t>
            </a:r>
            <a:r>
              <a:rPr lang="ru-RU" sz="1800" dirty="0"/>
              <a:t> таким чином,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приймати</a:t>
            </a:r>
            <a:r>
              <a:rPr lang="ru-RU" sz="1800" dirty="0"/>
              <a:t> </a:t>
            </a:r>
            <a:r>
              <a:rPr lang="ru-RU" sz="1800" dirty="0" err="1"/>
              <a:t>одне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два </a:t>
            </a:r>
            <a:r>
              <a:rPr lang="ru-RU" sz="1800" dirty="0" err="1"/>
              <a:t>значення</a:t>
            </a:r>
            <a:r>
              <a:rPr lang="ru-RU" sz="1800" dirty="0"/>
              <a:t>, </a:t>
            </a:r>
            <a:r>
              <a:rPr lang="ru-RU" sz="1800" dirty="0" err="1"/>
              <a:t>надані</a:t>
            </a:r>
            <a:r>
              <a:rPr lang="ru-RU" sz="1800" dirty="0"/>
              <a:t> </a:t>
            </a:r>
            <a:r>
              <a:rPr lang="ru-RU" sz="1800" dirty="0" err="1"/>
              <a:t>користувачем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На </a:t>
            </a:r>
            <a:r>
              <a:rPr lang="ru-RU" sz="1800" b="1" dirty="0" err="1">
                <a:highlight>
                  <a:srgbClr val="00FF00"/>
                </a:highlight>
              </a:rPr>
              <a:t>практиці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намагайтеся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зменшувати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кількість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конструкторів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вашого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b="1" dirty="0">
                <a:highlight>
                  <a:srgbClr val="00FF00"/>
                </a:highlight>
              </a:rPr>
              <a:t>.</a:t>
            </a:r>
            <a:endParaRPr lang="uk-UA" sz="1800" b="1" dirty="0">
              <a:highlight>
                <a:srgbClr val="00FF00"/>
              </a:highligh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E96B4E-843F-4AE9-96C6-E9CB428C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11" y="1851263"/>
            <a:ext cx="6412375" cy="15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58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Делегуючі</a:t>
            </a:r>
            <a:r>
              <a:rPr lang="uk-UA" b="1" dirty="0"/>
              <a:t> конструктори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Все </a:t>
            </a:r>
            <a:r>
              <a:rPr lang="ru-RU" sz="1800" dirty="0" err="1"/>
              <a:t>працює</a:t>
            </a:r>
            <a:r>
              <a:rPr lang="ru-RU" sz="1800" dirty="0"/>
              <a:t> як </a:t>
            </a:r>
            <a:r>
              <a:rPr lang="ru-RU" sz="1800" dirty="0" err="1"/>
              <a:t>потрібно</a:t>
            </a:r>
            <a:r>
              <a:rPr lang="ru-RU" sz="1800" dirty="0"/>
              <a:t>. </a:t>
            </a:r>
            <a:r>
              <a:rPr lang="ru-RU" sz="1800" dirty="0" err="1"/>
              <a:t>Переконайтеся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викликаєте</a:t>
            </a:r>
            <a:r>
              <a:rPr lang="ru-RU" sz="1800" dirty="0"/>
              <a:t> конструктор </a:t>
            </a:r>
            <a:r>
              <a:rPr lang="ru-RU" sz="1800" dirty="0" err="1"/>
              <a:t>зі</a:t>
            </a:r>
            <a:r>
              <a:rPr lang="ru-RU" sz="1800" dirty="0"/>
              <a:t> списку </a:t>
            </a:r>
            <a:r>
              <a:rPr lang="ru-RU" sz="1800" dirty="0" err="1"/>
              <a:t>ініціалізації</a:t>
            </a:r>
            <a:r>
              <a:rPr lang="ru-RU" sz="1800" dirty="0"/>
              <a:t> </a:t>
            </a:r>
            <a:r>
              <a:rPr lang="ru-RU" sz="1800" dirty="0" err="1"/>
              <a:t>членів</a:t>
            </a:r>
            <a:r>
              <a:rPr lang="ru-RU" sz="1800" dirty="0"/>
              <a:t>, а не з </a:t>
            </a:r>
            <a:r>
              <a:rPr lang="ru-RU" sz="1800" dirty="0" err="1"/>
              <a:t>тіла</a:t>
            </a:r>
            <a:r>
              <a:rPr lang="ru-RU" sz="1800" dirty="0"/>
              <a:t> конструктора.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Ось </a:t>
            </a:r>
            <a:r>
              <a:rPr lang="ru-RU" sz="1800" dirty="0" err="1"/>
              <a:t>ще</a:t>
            </a:r>
            <a:r>
              <a:rPr lang="ru-RU" sz="1800" dirty="0"/>
              <a:t> один приклад </a:t>
            </a:r>
            <a:r>
              <a:rPr lang="ru-RU" sz="1800" dirty="0" err="1"/>
              <a:t>використання</a:t>
            </a:r>
            <a:r>
              <a:rPr lang="ru-RU" sz="1800" dirty="0"/>
              <a:t> </a:t>
            </a:r>
            <a:r>
              <a:rPr lang="ru-RU" sz="1800" dirty="0" err="1"/>
              <a:t>делегуючих</a:t>
            </a:r>
            <a:r>
              <a:rPr lang="ru-RU" sz="1800" dirty="0"/>
              <a:t> </a:t>
            </a:r>
            <a:r>
              <a:rPr lang="ru-RU" sz="1800" dirty="0" err="1"/>
              <a:t>конструкторів</a:t>
            </a:r>
            <a:r>
              <a:rPr lang="ru-RU" sz="1800" dirty="0"/>
              <a:t> для </a:t>
            </a:r>
            <a:r>
              <a:rPr lang="ru-RU" sz="1800" dirty="0" err="1"/>
              <a:t>зменшення</a:t>
            </a:r>
            <a:r>
              <a:rPr lang="ru-RU" sz="1800" dirty="0"/>
              <a:t> </a:t>
            </a:r>
            <a:r>
              <a:rPr lang="ru-RU" sz="1800" dirty="0" err="1"/>
              <a:t>дубльованого</a:t>
            </a:r>
            <a:r>
              <a:rPr lang="ru-RU" sz="1800" dirty="0"/>
              <a:t> коду: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686075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Делегуючі</a:t>
            </a:r>
            <a:r>
              <a:rPr lang="uk-UA" b="1" dirty="0"/>
              <a:t> конструктори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9D42E5-6EF2-4832-A2AD-2055DE35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42" y="-1"/>
            <a:ext cx="7671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46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Делегуючі</a:t>
            </a:r>
            <a:r>
              <a:rPr lang="uk-UA" b="1" dirty="0"/>
              <a:t> конструктори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По-перше</a:t>
            </a:r>
            <a:r>
              <a:rPr lang="ru-RU" sz="1800" dirty="0"/>
              <a:t>, конструктору,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викликає</a:t>
            </a:r>
            <a:r>
              <a:rPr lang="ru-RU" sz="1800" dirty="0"/>
              <a:t> </a:t>
            </a:r>
            <a:r>
              <a:rPr lang="ru-RU" sz="1800" dirty="0" err="1"/>
              <a:t>іншого</a:t>
            </a:r>
            <a:r>
              <a:rPr lang="ru-RU" sz="1800" dirty="0"/>
              <a:t> конструктора, </a:t>
            </a:r>
            <a:r>
              <a:rPr lang="ru-RU" sz="1800" dirty="0" err="1"/>
              <a:t>забороняється</a:t>
            </a:r>
            <a:r>
              <a:rPr lang="ru-RU" sz="1800" dirty="0"/>
              <a:t> </a:t>
            </a:r>
            <a:r>
              <a:rPr lang="ru-RU" sz="1800" dirty="0" err="1"/>
              <a:t>виконувати</a:t>
            </a:r>
            <a:r>
              <a:rPr lang="ru-RU" sz="1800" dirty="0"/>
              <a:t> будь-яку </a:t>
            </a:r>
            <a:r>
              <a:rPr lang="ru-RU" sz="1800" dirty="0" err="1"/>
              <a:t>ініціалізацію</a:t>
            </a:r>
            <a:r>
              <a:rPr lang="ru-RU" sz="1800" dirty="0"/>
              <a:t> </a:t>
            </a:r>
            <a:r>
              <a:rPr lang="ru-RU" sz="1800" dirty="0" err="1"/>
              <a:t>членів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. Тому </a:t>
            </a:r>
            <a:r>
              <a:rPr lang="ru-RU" sz="1800" dirty="0" err="1"/>
              <a:t>конструктори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викликати</a:t>
            </a:r>
            <a:r>
              <a:rPr lang="ru-RU" sz="1800" dirty="0"/>
              <a:t> </a:t>
            </a:r>
            <a:r>
              <a:rPr lang="ru-RU" sz="1800" dirty="0" err="1"/>
              <a:t>інші</a:t>
            </a:r>
            <a:r>
              <a:rPr lang="ru-RU" sz="1800" dirty="0"/>
              <a:t> </a:t>
            </a:r>
            <a:r>
              <a:rPr lang="ru-RU" sz="1800" dirty="0" err="1"/>
              <a:t>конструктори</a:t>
            </a:r>
            <a:r>
              <a:rPr lang="ru-RU" sz="1800" dirty="0"/>
              <a:t>,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виконувати</a:t>
            </a:r>
            <a:r>
              <a:rPr lang="ru-RU" sz="1800" dirty="0"/>
              <a:t> </a:t>
            </a:r>
            <a:r>
              <a:rPr lang="ru-RU" sz="1800" dirty="0" err="1"/>
              <a:t>ініціалізацію</a:t>
            </a:r>
            <a:r>
              <a:rPr lang="ru-RU" sz="1800" dirty="0"/>
              <a:t>, але не все </a:t>
            </a:r>
            <a:r>
              <a:rPr lang="ru-RU" sz="1800" dirty="0" err="1"/>
              <a:t>відразу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По-друге</a:t>
            </a:r>
            <a:r>
              <a:rPr lang="ru-RU" sz="1800" dirty="0"/>
              <a:t>, один конструктор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викликати</a:t>
            </a:r>
            <a:r>
              <a:rPr lang="ru-RU" sz="1800" dirty="0"/>
              <a:t> </a:t>
            </a:r>
            <a:r>
              <a:rPr lang="ru-RU" sz="1800" dirty="0" err="1"/>
              <a:t>іншого</a:t>
            </a:r>
            <a:r>
              <a:rPr lang="ru-RU" sz="1800" dirty="0"/>
              <a:t> конструктора, в </a:t>
            </a:r>
            <a:r>
              <a:rPr lang="ru-RU" sz="1800" dirty="0" err="1"/>
              <a:t>коді</a:t>
            </a:r>
            <a:r>
              <a:rPr lang="ru-RU" sz="1800" dirty="0"/>
              <a:t> </a:t>
            </a:r>
            <a:r>
              <a:rPr lang="ru-RU" sz="1800" dirty="0" err="1"/>
              <a:t>якого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знаходитися</a:t>
            </a:r>
            <a:r>
              <a:rPr lang="ru-RU" sz="1800" dirty="0"/>
              <a:t> </a:t>
            </a:r>
            <a:r>
              <a:rPr lang="ru-RU" sz="1800" dirty="0" err="1"/>
              <a:t>виклик</a:t>
            </a:r>
            <a:r>
              <a:rPr lang="ru-RU" sz="1800" dirty="0"/>
              <a:t> </a:t>
            </a:r>
            <a:r>
              <a:rPr lang="ru-RU" sz="1800" dirty="0" err="1"/>
              <a:t>першого</a:t>
            </a:r>
            <a:r>
              <a:rPr lang="ru-RU" sz="1800" dirty="0"/>
              <a:t> конструктора. </a:t>
            </a:r>
            <a:r>
              <a:rPr lang="ru-RU" sz="1800" dirty="0" err="1"/>
              <a:t>Це</a:t>
            </a:r>
            <a:r>
              <a:rPr lang="ru-RU" sz="1800" dirty="0"/>
              <a:t> створить </a:t>
            </a:r>
            <a:r>
              <a:rPr lang="ru-RU" sz="1800" dirty="0" err="1"/>
              <a:t>нескінченний</a:t>
            </a:r>
            <a:r>
              <a:rPr lang="ru-RU" sz="1800" dirty="0"/>
              <a:t> цикл і </a:t>
            </a:r>
            <a:r>
              <a:rPr lang="ru-RU" sz="1800" dirty="0" err="1"/>
              <a:t>призведе</a:t>
            </a:r>
            <a:r>
              <a:rPr lang="ru-RU" sz="1800" dirty="0"/>
              <a:t> до того,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пам’ять</a:t>
            </a:r>
            <a:r>
              <a:rPr lang="ru-RU" sz="1800" dirty="0"/>
              <a:t> стеку </a:t>
            </a:r>
            <a:r>
              <a:rPr lang="ru-RU" sz="1800" dirty="0" err="1"/>
              <a:t>закінчиться</a:t>
            </a:r>
            <a:r>
              <a:rPr lang="ru-RU" sz="1800" dirty="0"/>
              <a:t> і </a:t>
            </a:r>
            <a:r>
              <a:rPr lang="ru-RU" sz="1800" dirty="0" err="1"/>
              <a:t>відбудеться</a:t>
            </a:r>
            <a:r>
              <a:rPr lang="ru-RU" sz="1800" dirty="0"/>
              <a:t> </a:t>
            </a:r>
            <a:r>
              <a:rPr lang="ru-RU" sz="1800" dirty="0" err="1"/>
              <a:t>збій</a:t>
            </a:r>
            <a:r>
              <a:rPr lang="ru-RU" sz="1800" dirty="0"/>
              <a:t>. Ви можете </a:t>
            </a:r>
            <a:r>
              <a:rPr lang="ru-RU" sz="1800" dirty="0" err="1"/>
              <a:t>уникнути</a:t>
            </a:r>
            <a:r>
              <a:rPr lang="ru-RU" sz="1800" dirty="0"/>
              <a:t> </a:t>
            </a:r>
            <a:r>
              <a:rPr lang="ru-RU" sz="1800" dirty="0" err="1"/>
              <a:t>цього</a:t>
            </a:r>
            <a:r>
              <a:rPr lang="ru-RU" sz="1800" dirty="0"/>
              <a:t>, </a:t>
            </a:r>
            <a:r>
              <a:rPr lang="ru-RU" sz="1800" dirty="0" err="1"/>
              <a:t>переконавшись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в </a:t>
            </a:r>
            <a:r>
              <a:rPr lang="ru-RU" sz="1800" dirty="0" err="1"/>
              <a:t>конструкторі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викликається</a:t>
            </a:r>
            <a:r>
              <a:rPr lang="ru-RU" sz="1800" dirty="0"/>
              <a:t>, </a:t>
            </a:r>
            <a:r>
              <a:rPr lang="ru-RU" sz="1800" dirty="0" err="1"/>
              <a:t>немає</a:t>
            </a:r>
            <a:r>
              <a:rPr lang="ru-RU" sz="1800" dirty="0"/>
              <a:t> </a:t>
            </a:r>
            <a:r>
              <a:rPr lang="ru-RU" sz="1800" dirty="0" err="1"/>
              <a:t>виклику</a:t>
            </a:r>
            <a:r>
              <a:rPr lang="ru-RU" sz="1800" dirty="0"/>
              <a:t> </a:t>
            </a:r>
            <a:r>
              <a:rPr lang="ru-RU" sz="1800" dirty="0" err="1"/>
              <a:t>першого</a:t>
            </a:r>
            <a:r>
              <a:rPr lang="ru-RU" sz="1800" dirty="0"/>
              <a:t> (і </a:t>
            </a:r>
            <a:r>
              <a:rPr lang="ru-RU" sz="1800" dirty="0" err="1"/>
              <a:t>взагалі</a:t>
            </a:r>
            <a:r>
              <a:rPr lang="ru-RU" sz="1800" dirty="0"/>
              <a:t> будь-</a:t>
            </a:r>
            <a:r>
              <a:rPr lang="ru-RU" sz="1800" dirty="0" err="1"/>
              <a:t>якого</a:t>
            </a:r>
            <a:r>
              <a:rPr lang="ru-RU" sz="1800" dirty="0"/>
              <a:t> </a:t>
            </a:r>
            <a:r>
              <a:rPr lang="ru-RU" sz="1800" dirty="0" err="1"/>
              <a:t>іншого</a:t>
            </a:r>
            <a:r>
              <a:rPr lang="ru-RU" sz="1800" dirty="0"/>
              <a:t>) конструктора. Будьте </a:t>
            </a:r>
            <a:r>
              <a:rPr lang="ru-RU" sz="1800" dirty="0" err="1"/>
              <a:t>обережні</a:t>
            </a:r>
            <a:r>
              <a:rPr lang="ru-RU" sz="1800" dirty="0"/>
              <a:t> і не </a:t>
            </a:r>
            <a:r>
              <a:rPr lang="ru-RU" sz="1800" dirty="0" err="1"/>
              <a:t>використовуйте</a:t>
            </a:r>
            <a:r>
              <a:rPr lang="ru-RU" sz="1800" dirty="0"/>
              <a:t> </a:t>
            </a:r>
            <a:r>
              <a:rPr lang="ru-RU" sz="1800" dirty="0" err="1"/>
              <a:t>вкладені</a:t>
            </a:r>
            <a:r>
              <a:rPr lang="ru-RU" sz="1800" dirty="0"/>
              <a:t> </a:t>
            </a:r>
            <a:r>
              <a:rPr lang="ru-RU" sz="1800" dirty="0" err="1"/>
              <a:t>виклики</a:t>
            </a:r>
            <a:r>
              <a:rPr lang="ru-RU" sz="1800" dirty="0"/>
              <a:t> </a:t>
            </a:r>
            <a:r>
              <a:rPr lang="ru-RU" sz="1800" dirty="0" err="1"/>
              <a:t>конструкторів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864163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405961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 1 </a:t>
            </a:r>
            <a:r>
              <a:rPr lang="uk-UA" sz="1800" dirty="0"/>
              <a:t>знищується після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 2</a:t>
            </a:r>
            <a:r>
              <a:rPr lang="en-US" sz="1800" dirty="0"/>
              <a:t>, </a:t>
            </a:r>
            <a:r>
              <a:rPr lang="uk-UA" sz="1800" dirty="0"/>
              <a:t>так як ми видалили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pObject</a:t>
            </a:r>
            <a:r>
              <a:rPr lang="en-US" sz="1800" dirty="0"/>
              <a:t> </a:t>
            </a:r>
            <a:r>
              <a:rPr lang="uk-UA" sz="1800" dirty="0"/>
              <a:t>до завершення виконання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, </a:t>
            </a:r>
            <a:r>
              <a:rPr lang="uk-UA" sz="1800" dirty="0"/>
              <a:t>тоді як 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1800" dirty="0"/>
              <a:t> </a:t>
            </a:r>
            <a:r>
              <a:rPr lang="uk-UA" sz="1800" dirty="0"/>
              <a:t>не був видалений до кінця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AED551-2F85-467B-B203-737D3A120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62" y="15050"/>
            <a:ext cx="4786037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34FADB-E2A2-45B1-8BC9-DA3ABCC88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53" y="15050"/>
            <a:ext cx="3286584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05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Ідіома програмування </a:t>
            </a:r>
            <a:r>
              <a:rPr lang="en-US" b="1" dirty="0"/>
              <a:t>RAII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Ідіома </a:t>
            </a:r>
            <a:r>
              <a:rPr lang="en-US" sz="1800" b="1" dirty="0">
                <a:highlight>
                  <a:srgbClr val="00FF00"/>
                </a:highlight>
              </a:rPr>
              <a:t>RAII </a:t>
            </a:r>
            <a:r>
              <a:rPr lang="en-US" sz="1800" dirty="0"/>
              <a:t>(</a:t>
            </a:r>
            <a:r>
              <a:rPr lang="uk-UA" sz="1800" dirty="0"/>
              <a:t>англ. «</a:t>
            </a:r>
            <a:r>
              <a:rPr lang="en-US" sz="1800" b="1" dirty="0">
                <a:highlight>
                  <a:srgbClr val="00FF00"/>
                </a:highlight>
              </a:rPr>
              <a:t>R</a:t>
            </a:r>
            <a:r>
              <a:rPr lang="en-US" sz="1800" dirty="0"/>
              <a:t>esource </a:t>
            </a:r>
            <a:r>
              <a:rPr lang="en-US" sz="1800" b="1" dirty="0">
                <a:highlight>
                  <a:srgbClr val="00FF00"/>
                </a:highlight>
              </a:rPr>
              <a:t>A</a:t>
            </a:r>
            <a:r>
              <a:rPr lang="en-US" sz="1800" dirty="0"/>
              <a:t>cquisition </a:t>
            </a:r>
            <a:r>
              <a:rPr lang="en-US" sz="1800" b="1" dirty="0">
                <a:highlight>
                  <a:srgbClr val="00FF00"/>
                </a:highlight>
              </a:rPr>
              <a:t>I</a:t>
            </a:r>
            <a:r>
              <a:rPr lang="en-US" sz="1800" dirty="0"/>
              <a:t>s </a:t>
            </a:r>
            <a:r>
              <a:rPr lang="en-US" sz="1800" b="1" dirty="0">
                <a:highlight>
                  <a:srgbClr val="00FF00"/>
                </a:highlight>
              </a:rPr>
              <a:t>I</a:t>
            </a:r>
            <a:r>
              <a:rPr lang="en-US" sz="1800" dirty="0"/>
              <a:t>nitialization» = «</a:t>
            </a:r>
            <a:r>
              <a:rPr lang="uk-UA" sz="1800" dirty="0"/>
              <a:t>Отримання ресурсу є ініціалізація») — це ідіома об’єктно-орієнтованого програмування, при якій </a:t>
            </a:r>
            <a:r>
              <a:rPr lang="uk-UA" sz="1800" b="1" dirty="0">
                <a:highlight>
                  <a:srgbClr val="00FFFF"/>
                </a:highlight>
              </a:rPr>
              <a:t>використання ресурсів прив’язується до часу життя об’єктів з автоматичною тривалістю життя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FFFF00"/>
                </a:highlight>
              </a:rPr>
              <a:t>У мові </a:t>
            </a:r>
            <a:r>
              <a:rPr lang="en-US" sz="1800" b="1" dirty="0">
                <a:highlight>
                  <a:srgbClr val="FFFF00"/>
                </a:highlight>
              </a:rPr>
              <a:t>C++ </a:t>
            </a:r>
            <a:r>
              <a:rPr lang="uk-UA" sz="1800" b="1" dirty="0">
                <a:highlight>
                  <a:srgbClr val="FFFF00"/>
                </a:highlight>
              </a:rPr>
              <a:t>ідіома </a:t>
            </a:r>
            <a:r>
              <a:rPr lang="en-US" sz="1800" b="1" dirty="0">
                <a:highlight>
                  <a:srgbClr val="FFFF00"/>
                </a:highlight>
              </a:rPr>
              <a:t>RAII </a:t>
            </a:r>
            <a:r>
              <a:rPr lang="uk-UA" sz="1800" b="1" dirty="0">
                <a:highlight>
                  <a:srgbClr val="FFFF00"/>
                </a:highlight>
              </a:rPr>
              <a:t>реалізується через класи з конструкторами і деструкторами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Ресурс</a:t>
            </a:r>
            <a:r>
              <a:rPr lang="uk-UA" sz="1800" dirty="0"/>
              <a:t> (наприклад, пам’ять, файл або база даних) </a:t>
            </a:r>
            <a:r>
              <a:rPr lang="uk-UA" sz="1800" b="1" dirty="0">
                <a:highlight>
                  <a:srgbClr val="00FFFF"/>
                </a:highlight>
              </a:rPr>
              <a:t>зазвичай отримується в конструкторі об’єкта</a:t>
            </a:r>
            <a:r>
              <a:rPr lang="uk-UA" sz="1800" dirty="0"/>
              <a:t> (хоча цей ресурс може бути отриманий і після створення об’єкта, якщо в цьому є сенс). Потім </a:t>
            </a:r>
            <a:r>
              <a:rPr lang="uk-UA" sz="1800" b="1" dirty="0">
                <a:highlight>
                  <a:srgbClr val="FF00FF"/>
                </a:highlight>
              </a:rPr>
              <a:t>цей ресурс можна використовувати, поки об’єкт живий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Ресурс звільняється в деструкторі при знищенні об’єкта</a:t>
            </a:r>
            <a:r>
              <a:rPr lang="uk-UA" sz="1800" dirty="0"/>
              <a:t>. Основною перевагою </a:t>
            </a:r>
            <a:r>
              <a:rPr lang="en-US" sz="1800" dirty="0"/>
              <a:t>RAII </a:t>
            </a:r>
            <a:r>
              <a:rPr lang="uk-UA" sz="1800" dirty="0"/>
              <a:t>є те, </a:t>
            </a:r>
            <a:r>
              <a:rPr lang="uk-UA" sz="1800" b="1" dirty="0">
                <a:highlight>
                  <a:srgbClr val="FFFF00"/>
                </a:highlight>
              </a:rPr>
              <a:t>що це допомагає запобігти витоку ресурсів </a:t>
            </a:r>
            <a:r>
              <a:rPr lang="uk-UA" sz="1800" dirty="0"/>
              <a:t>(наприклад, пам’яті, яка не була звільнена), так як всі об’єкти, що містять ресурси, автоматично очищаються.</a:t>
            </a:r>
          </a:p>
        </p:txBody>
      </p:sp>
    </p:spTree>
    <p:extLst>
      <p:ext uri="{BB962C8B-B14F-4D97-AF65-F5344CB8AC3E}">
        <p14:creationId xmlns:p14="http://schemas.microsoft.com/office/powerpoint/2010/main" val="779052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Ідіома програмування </a:t>
            </a:r>
            <a:r>
              <a:rPr lang="en-US" b="1" dirty="0"/>
              <a:t>RAII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 рамках ідіоми програмування </a:t>
            </a:r>
            <a:r>
              <a:rPr lang="en-US" sz="1800" dirty="0"/>
              <a:t>RAII </a:t>
            </a:r>
            <a:r>
              <a:rPr lang="uk-UA" sz="1800" b="1" dirty="0">
                <a:highlight>
                  <a:srgbClr val="FFFF00"/>
                </a:highlight>
              </a:rPr>
              <a:t>об’єкти, які мають ресурси, не повинні динамічно виділятися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FFFF00"/>
                </a:highlight>
              </a:rPr>
              <a:t>так як деструктори викликаються тільки при знищенні об’єктів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Для об’єктів, виділених зі стеку, це відбувається автоматично, коли об’єкт виходить з області видимості, тому немає необхідності турбуватися про те, що ресурс в кінцевому результаті не буде очищений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FF0000"/>
                </a:highlight>
              </a:rPr>
              <a:t>Однак за очистку динамічно виділених об’єктів, які виділяються з купи, вже користувач несе відповідальність: якщо він </a:t>
            </a:r>
            <a:r>
              <a:rPr lang="uk-UA" sz="1800" b="1" dirty="0" err="1">
                <a:highlight>
                  <a:srgbClr val="FF0000"/>
                </a:highlight>
              </a:rPr>
              <a:t>забув</a:t>
            </a:r>
            <a:r>
              <a:rPr lang="uk-UA" sz="1800" b="1" dirty="0">
                <a:highlight>
                  <a:srgbClr val="FF0000"/>
                </a:highlight>
              </a:rPr>
              <a:t> її виконати, деструктор викликатися не буде, і пам’ять як для об’єкта класу, так і для керованого ресурсу буде втрачена — станеться витік пам’яті</a:t>
            </a:r>
            <a:r>
              <a:rPr lang="uk-UA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7392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Ідіома програмування </a:t>
            </a:r>
            <a:r>
              <a:rPr lang="en-US" b="1" dirty="0"/>
              <a:t>RAII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8581BE-E6A5-463C-86C0-8E713632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50" y="0"/>
            <a:ext cx="5413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93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Ідіома програмування </a:t>
            </a:r>
            <a:r>
              <a:rPr lang="en-US" b="1" dirty="0"/>
              <a:t>RAII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Клас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Massiv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00FF00"/>
                </a:highlight>
              </a:rPr>
              <a:t>є прикладом класу, який реалізує принципи </a:t>
            </a:r>
            <a:r>
              <a:rPr lang="en-US" sz="1800" b="1" dirty="0">
                <a:highlight>
                  <a:srgbClr val="00FF00"/>
                </a:highlight>
              </a:rPr>
              <a:t>RAII</a:t>
            </a:r>
            <a:r>
              <a:rPr lang="en-US" sz="1800" dirty="0"/>
              <a:t>: </a:t>
            </a:r>
            <a:r>
              <a:rPr lang="uk-UA" sz="1800" dirty="0"/>
              <a:t>виділення в конструкторі, звільнення в деструкторі.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std::string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std::vector</a:t>
            </a:r>
            <a:r>
              <a:rPr lang="en-US" sz="1800" dirty="0"/>
              <a:t> — </a:t>
            </a:r>
            <a:r>
              <a:rPr lang="uk-UA" sz="1800" dirty="0"/>
              <a:t>це приклади класів зі Стандартної бібліотеки С++, які слідують принципам </a:t>
            </a:r>
            <a:r>
              <a:rPr lang="en-US" sz="1800" dirty="0"/>
              <a:t>RAII: </a:t>
            </a:r>
            <a:r>
              <a:rPr lang="uk-UA" sz="1800" b="1" dirty="0">
                <a:highlight>
                  <a:srgbClr val="00FFFF"/>
                </a:highlight>
              </a:rPr>
              <a:t>динамічна пам’ять виділяється при ініціалізації і автоматично звільняється при знищенні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Використовуйте ідіому програмування </a:t>
            </a:r>
            <a:r>
              <a:rPr lang="en-US" sz="1800" b="1" dirty="0">
                <a:highlight>
                  <a:srgbClr val="00FF00"/>
                </a:highlight>
              </a:rPr>
              <a:t>RAII </a:t>
            </a:r>
            <a:r>
              <a:rPr lang="uk-UA" sz="1800" b="1" dirty="0">
                <a:highlight>
                  <a:srgbClr val="00FF00"/>
                </a:highlight>
              </a:rPr>
              <a:t>і не виділяйте об’єкти вашого класу динамічно.</a:t>
            </a:r>
          </a:p>
        </p:txBody>
      </p:sp>
    </p:spTree>
    <p:extLst>
      <p:ext uri="{BB962C8B-B14F-4D97-AF65-F5344CB8AC3E}">
        <p14:creationId xmlns:p14="http://schemas.microsoft.com/office/powerpoint/2010/main" val="591400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Попередження про функцію </a:t>
            </a:r>
            <a:r>
              <a:rPr lang="en-US" b="1" dirty="0"/>
              <a:t>exit()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використовуєте</a:t>
            </a:r>
            <a:r>
              <a:rPr lang="ru-RU" sz="1800" dirty="0"/>
              <a:t> </a:t>
            </a:r>
            <a:r>
              <a:rPr lang="ru-RU" sz="1800" dirty="0" err="1"/>
              <a:t>функцію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exit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ru-RU" sz="1800" dirty="0"/>
              <a:t>, то ваша </a:t>
            </a:r>
            <a:r>
              <a:rPr lang="ru-RU" sz="1800" dirty="0" err="1"/>
              <a:t>програма</a:t>
            </a:r>
            <a:r>
              <a:rPr lang="ru-RU" sz="1800" dirty="0"/>
              <a:t> завершиться, і </a:t>
            </a:r>
            <a:r>
              <a:rPr lang="ru-RU" sz="1800" dirty="0" err="1"/>
              <a:t>ніякі</a:t>
            </a:r>
            <a:r>
              <a:rPr lang="ru-RU" sz="1800" dirty="0"/>
              <a:t> </a:t>
            </a:r>
            <a:r>
              <a:rPr lang="ru-RU" sz="1800" dirty="0" err="1"/>
              <a:t>деструктори</a:t>
            </a:r>
            <a:r>
              <a:rPr lang="ru-RU" sz="1800" dirty="0"/>
              <a:t> НЕ </a:t>
            </a:r>
            <a:r>
              <a:rPr lang="ru-RU" sz="1800" dirty="0" err="1"/>
              <a:t>будуть</a:t>
            </a:r>
            <a:r>
              <a:rPr lang="ru-RU" sz="1800" dirty="0"/>
              <a:t> </a:t>
            </a:r>
            <a:r>
              <a:rPr lang="ru-RU" sz="1800" dirty="0" err="1"/>
              <a:t>викликані</a:t>
            </a:r>
            <a:r>
              <a:rPr lang="ru-RU" sz="1800" dirty="0"/>
              <a:t>. Будьте </a:t>
            </a:r>
            <a:r>
              <a:rPr lang="ru-RU" sz="1800" dirty="0" err="1"/>
              <a:t>обережні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в такому </a:t>
            </a:r>
            <a:r>
              <a:rPr lang="ru-RU" sz="1800" dirty="0" err="1"/>
              <a:t>випадку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покладаєтеся</a:t>
            </a:r>
            <a:r>
              <a:rPr lang="ru-RU" sz="1800" dirty="0"/>
              <a:t> на </a:t>
            </a:r>
            <a:r>
              <a:rPr lang="ru-RU" sz="1800" dirty="0" err="1"/>
              <a:t>свої</a:t>
            </a:r>
            <a:r>
              <a:rPr lang="ru-RU" sz="1800" dirty="0"/>
              <a:t> </a:t>
            </a:r>
            <a:r>
              <a:rPr lang="ru-RU" sz="1800" dirty="0" err="1"/>
              <a:t>деструктори</a:t>
            </a:r>
            <a:r>
              <a:rPr lang="ru-RU" sz="1800" dirty="0"/>
              <a:t> для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/>
              <a:t>необхідної</a:t>
            </a:r>
            <a:r>
              <a:rPr lang="ru-RU" sz="1800" dirty="0"/>
              <a:t> </a:t>
            </a:r>
            <a:r>
              <a:rPr lang="ru-RU" sz="1800" dirty="0" err="1"/>
              <a:t>роботи</a:t>
            </a:r>
            <a:r>
              <a:rPr lang="ru-RU" sz="1800" dirty="0"/>
              <a:t> по </a:t>
            </a:r>
            <a:r>
              <a:rPr lang="ru-RU" sz="1800" dirty="0" err="1"/>
              <a:t>очищенню</a:t>
            </a:r>
            <a:r>
              <a:rPr lang="ru-RU" sz="1800" dirty="0"/>
              <a:t> (</a:t>
            </a:r>
            <a:r>
              <a:rPr lang="ru-RU" sz="1800" dirty="0" err="1"/>
              <a:t>наприклад</a:t>
            </a:r>
            <a:r>
              <a:rPr lang="ru-RU" sz="1800" dirty="0"/>
              <a:t>, перед </a:t>
            </a:r>
            <a:r>
              <a:rPr lang="ru-RU" sz="1800" dirty="0" err="1"/>
              <a:t>тим</a:t>
            </a:r>
            <a:r>
              <a:rPr lang="ru-RU" sz="1800" dirty="0"/>
              <a:t>, як </a:t>
            </a:r>
            <a:r>
              <a:rPr lang="ru-RU" sz="1800" dirty="0" err="1"/>
              <a:t>вийти</a:t>
            </a:r>
            <a:r>
              <a:rPr lang="ru-RU" sz="1800" dirty="0"/>
              <a:t>,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записуєте</a:t>
            </a:r>
            <a:r>
              <a:rPr lang="ru-RU" sz="1800" dirty="0"/>
              <a:t> </a:t>
            </a:r>
            <a:r>
              <a:rPr lang="ru-RU" sz="1800" dirty="0" err="1"/>
              <a:t>що-небудь</a:t>
            </a:r>
            <a:r>
              <a:rPr lang="ru-RU" sz="1800" dirty="0"/>
              <a:t> в лог-файл </a:t>
            </a:r>
            <a:r>
              <a:rPr lang="ru-RU" sz="1800" dirty="0" err="1"/>
              <a:t>або</a:t>
            </a:r>
            <a:r>
              <a:rPr lang="ru-RU" sz="1800" dirty="0"/>
              <a:t> в базу </a:t>
            </a:r>
            <a:r>
              <a:rPr lang="ru-RU" sz="1800" dirty="0" err="1"/>
              <a:t>даних</a:t>
            </a:r>
            <a:r>
              <a:rPr lang="ru-RU" sz="1800" dirty="0"/>
              <a:t>).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815902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Використовуючи конструктори і деструктори, ваші класи можуть виконувати ініціалізацію і очищення після себе автоматично без вашої участі! Це зменшує ймовірність виникнення помилок і спрощує процес використання класів.</a:t>
            </a:r>
          </a:p>
        </p:txBody>
      </p:sp>
    </p:spTree>
    <p:extLst>
      <p:ext uri="{BB962C8B-B14F-4D97-AF65-F5344CB8AC3E}">
        <p14:creationId xmlns:p14="http://schemas.microsoft.com/office/powerpoint/2010/main" val="1455101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Конструктор за </a:t>
            </a:r>
            <a:r>
              <a:rPr lang="ru-RU" sz="3600" b="1" dirty="0" err="1"/>
              <a:t>замовчуванням</a:t>
            </a:r>
            <a:r>
              <a:rPr lang="ru-RU" sz="3600" b="1" dirty="0"/>
              <a:t>, </a:t>
            </a:r>
            <a:r>
              <a:rPr lang="ru-RU" sz="3600" b="1" dirty="0" err="1"/>
              <a:t>що</a:t>
            </a:r>
            <a:r>
              <a:rPr lang="ru-RU" sz="3600" b="1" dirty="0"/>
              <a:t> неявно </a:t>
            </a:r>
            <a:r>
              <a:rPr lang="ru-RU" sz="3600" b="1" dirty="0" err="1"/>
              <a:t>генерується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ваш </a:t>
            </a:r>
            <a:r>
              <a:rPr lang="ru-RU" sz="1800" dirty="0" err="1"/>
              <a:t>клас</a:t>
            </a:r>
            <a:r>
              <a:rPr lang="ru-RU" sz="1800" dirty="0"/>
              <a:t> не </a:t>
            </a:r>
            <a:r>
              <a:rPr lang="ru-RU" sz="1800" dirty="0" err="1"/>
              <a:t>має</a:t>
            </a:r>
            <a:r>
              <a:rPr lang="ru-RU" sz="1800" dirty="0"/>
              <a:t> </a:t>
            </a:r>
            <a:r>
              <a:rPr lang="ru-RU" sz="1800" dirty="0" err="1"/>
              <a:t>конструкторів</a:t>
            </a:r>
            <a:r>
              <a:rPr lang="ru-RU" sz="1800" dirty="0"/>
              <a:t>, то </a:t>
            </a:r>
            <a:r>
              <a:rPr lang="ru-RU" sz="1800" dirty="0" err="1"/>
              <a:t>мова</a:t>
            </a:r>
            <a:r>
              <a:rPr lang="ru-RU" sz="1800" dirty="0"/>
              <a:t> C++ автоматично </a:t>
            </a:r>
            <a:r>
              <a:rPr lang="ru-RU" sz="1800" dirty="0" err="1"/>
              <a:t>згенерує</a:t>
            </a:r>
            <a:r>
              <a:rPr lang="ru-RU" sz="1800" dirty="0"/>
              <a:t> для </a:t>
            </a:r>
            <a:r>
              <a:rPr lang="ru-RU" sz="1800" dirty="0" err="1"/>
              <a:t>вашого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 err="1"/>
              <a:t>відкритий</a:t>
            </a:r>
            <a:r>
              <a:rPr lang="ru-RU" sz="1800" dirty="0"/>
              <a:t> конструктор за </a:t>
            </a:r>
            <a:r>
              <a:rPr lang="ru-RU" sz="1800" dirty="0" err="1"/>
              <a:t>замовчуванням</a:t>
            </a:r>
            <a:r>
              <a:rPr lang="ru-RU" sz="1800" dirty="0"/>
              <a:t>.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іноді</a:t>
            </a:r>
            <a:r>
              <a:rPr lang="ru-RU" sz="1800" dirty="0"/>
              <a:t> </a:t>
            </a:r>
            <a:r>
              <a:rPr lang="ru-RU" sz="1800" dirty="0" err="1"/>
              <a:t>називають</a:t>
            </a:r>
            <a:r>
              <a:rPr lang="ru-RU" sz="1800" dirty="0"/>
              <a:t> </a:t>
            </a:r>
            <a:r>
              <a:rPr lang="ru-RU" sz="1800" dirty="0" err="1"/>
              <a:t>неявним</a:t>
            </a:r>
            <a:r>
              <a:rPr lang="ru-RU" sz="1800" dirty="0"/>
              <a:t> конструктором (</a:t>
            </a:r>
            <a:r>
              <a:rPr lang="ru-RU" sz="1800" dirty="0" err="1"/>
              <a:t>або</a:t>
            </a:r>
            <a:r>
              <a:rPr lang="ru-RU" sz="1800" dirty="0"/>
              <a:t> “конструктором, </a:t>
            </a:r>
            <a:r>
              <a:rPr lang="ru-RU" sz="1800" dirty="0" err="1"/>
              <a:t>що</a:t>
            </a:r>
            <a:r>
              <a:rPr lang="ru-RU" sz="1800" dirty="0"/>
              <a:t> неявно </a:t>
            </a:r>
            <a:r>
              <a:rPr lang="ru-RU" sz="1800" dirty="0" err="1"/>
              <a:t>генерується</a:t>
            </a:r>
            <a:r>
              <a:rPr lang="ru-RU" sz="1800" dirty="0"/>
              <a:t>”).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Правило: </a:t>
            </a:r>
            <a:r>
              <a:rPr lang="ru-RU" sz="1800" b="1" dirty="0" err="1">
                <a:highlight>
                  <a:srgbClr val="00FF00"/>
                </a:highlight>
              </a:rPr>
              <a:t>Створюйте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хоча</a:t>
            </a:r>
            <a:r>
              <a:rPr lang="ru-RU" sz="1800" b="1" dirty="0">
                <a:highlight>
                  <a:srgbClr val="00FF00"/>
                </a:highlight>
              </a:rPr>
              <a:t> б один конструктор в </a:t>
            </a:r>
            <a:r>
              <a:rPr lang="ru-RU" sz="1800" b="1" dirty="0" err="1">
                <a:highlight>
                  <a:srgbClr val="00FF00"/>
                </a:highlight>
              </a:rPr>
              <a:t>класі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навіть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якщо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пустий</a:t>
            </a:r>
            <a:r>
              <a:rPr lang="ru-RU" sz="1800" b="1" dirty="0">
                <a:highlight>
                  <a:srgbClr val="00FF00"/>
                </a:highlight>
              </a:rPr>
              <a:t> конструктор за </a:t>
            </a:r>
            <a:r>
              <a:rPr lang="ru-RU" sz="1800" b="1" dirty="0" err="1">
                <a:highlight>
                  <a:srgbClr val="00FF00"/>
                </a:highlight>
              </a:rPr>
              <a:t>замовчуванням</a:t>
            </a:r>
            <a:r>
              <a:rPr lang="ru-RU" sz="1800" b="1" dirty="0">
                <a:highlight>
                  <a:srgbClr val="00FF00"/>
                </a:highlight>
              </a:rPr>
              <a:t>.</a:t>
            </a:r>
            <a:endParaRPr lang="uk-UA" sz="1800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0332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Прихований вказівник *</a:t>
            </a:r>
            <a:r>
              <a:rPr lang="en-US" b="1" dirty="0"/>
              <a:t>this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Нижче</a:t>
            </a:r>
            <a:r>
              <a:rPr lang="ru-RU" sz="1800" dirty="0"/>
              <a:t> наведено </a:t>
            </a:r>
            <a:r>
              <a:rPr lang="ru-RU" sz="1800" dirty="0" err="1"/>
              <a:t>простий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містить</a:t>
            </a:r>
            <a:r>
              <a:rPr lang="ru-RU" sz="1800" dirty="0"/>
              <a:t> </a:t>
            </a:r>
            <a:r>
              <a:rPr lang="ru-RU" sz="1800" dirty="0" err="1"/>
              <a:t>цілочисельне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і </a:t>
            </a:r>
            <a:r>
              <a:rPr lang="ru-RU" sz="1800" dirty="0" err="1"/>
              <a:t>має</a:t>
            </a:r>
            <a:r>
              <a:rPr lang="ru-RU" sz="1800" dirty="0"/>
              <a:t> конструктор і </a:t>
            </a:r>
            <a:r>
              <a:rPr lang="ru-RU" sz="1800" dirty="0" err="1"/>
              <a:t>функції</a:t>
            </a:r>
            <a:r>
              <a:rPr lang="ru-RU" sz="1800" dirty="0"/>
              <a:t> доступу. </a:t>
            </a:r>
            <a:r>
              <a:rPr lang="ru-RU" sz="1800" dirty="0" err="1"/>
              <a:t>Зверніть</a:t>
            </a:r>
            <a:r>
              <a:rPr lang="ru-RU" sz="1800" dirty="0"/>
              <a:t> </a:t>
            </a:r>
            <a:r>
              <a:rPr lang="ru-RU" sz="1800" dirty="0" err="1"/>
              <a:t>увагу</a:t>
            </a:r>
            <a:r>
              <a:rPr lang="ru-RU" sz="1800" dirty="0"/>
              <a:t>, деструктор тут не </a:t>
            </a:r>
            <a:r>
              <a:rPr lang="ru-RU" sz="1800" dirty="0" err="1"/>
              <a:t>потрібен</a:t>
            </a:r>
            <a:r>
              <a:rPr lang="ru-RU" sz="1800" dirty="0"/>
              <a:t>, так як </a:t>
            </a:r>
            <a:r>
              <a:rPr lang="ru-RU" sz="1800" dirty="0" err="1"/>
              <a:t>мова</a:t>
            </a:r>
            <a:r>
              <a:rPr lang="ru-RU" sz="1800" dirty="0"/>
              <a:t> C++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очистити</a:t>
            </a:r>
            <a:r>
              <a:rPr lang="ru-RU" sz="1800" dirty="0"/>
              <a:t> </a:t>
            </a:r>
            <a:r>
              <a:rPr lang="ru-RU" sz="1800" dirty="0" err="1"/>
              <a:t>пам’ять</a:t>
            </a:r>
            <a:r>
              <a:rPr lang="ru-RU" sz="1800" dirty="0"/>
              <a:t> </a:t>
            </a:r>
            <a:r>
              <a:rPr lang="ru-RU" sz="1800" dirty="0" err="1"/>
              <a:t>після</a:t>
            </a:r>
            <a:r>
              <a:rPr lang="ru-RU" sz="1800" dirty="0"/>
              <a:t> </a:t>
            </a:r>
            <a:r>
              <a:rPr lang="ru-RU" sz="1800" dirty="0" err="1"/>
              <a:t>змінної</a:t>
            </a:r>
            <a:r>
              <a:rPr lang="ru-RU" sz="1800" dirty="0"/>
              <a:t>-члена </a:t>
            </a:r>
            <a:r>
              <a:rPr lang="ru-RU" sz="1800" dirty="0" err="1"/>
              <a:t>самостійно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888ECF-D48E-44C1-84A9-F70BA581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382" y="1690738"/>
            <a:ext cx="4381236" cy="51672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EE652C-6E12-4A53-870C-BDAFC6D7E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776" y="6214972"/>
            <a:ext cx="323895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58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Прихований вказівник *</a:t>
            </a:r>
            <a:r>
              <a:rPr lang="en-US" b="1" dirty="0"/>
              <a:t>this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 виклику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another.setNumber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(4);</a:t>
            </a:r>
            <a:r>
              <a:rPr lang="en-US" sz="1800" dirty="0"/>
              <a:t> </a:t>
            </a:r>
            <a:r>
              <a:rPr lang="uk-UA" sz="1800" dirty="0"/>
              <a:t>мова </a:t>
            </a:r>
            <a:r>
              <a:rPr lang="en-US" sz="1800" dirty="0"/>
              <a:t>C++ </a:t>
            </a:r>
            <a:r>
              <a:rPr lang="uk-UA" sz="1800" dirty="0"/>
              <a:t>розуміє, що функція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setNumber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працює з об’єктом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</a:t>
            </a:r>
            <a:r>
              <a:rPr lang="en-US" sz="1800" dirty="0"/>
              <a:t>, </a:t>
            </a:r>
            <a:r>
              <a:rPr lang="uk-UA" sz="1800" dirty="0"/>
              <a:t>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m_number</a:t>
            </a:r>
            <a:r>
              <a:rPr lang="en-US" sz="1800" dirty="0"/>
              <a:t> — </a:t>
            </a:r>
            <a:r>
              <a:rPr lang="uk-UA" sz="1800" dirty="0"/>
              <a:t>це фактично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another.m_number</a:t>
            </a:r>
            <a:r>
              <a:rPr lang="en-US" sz="1800" dirty="0"/>
              <a:t>. </a:t>
            </a:r>
            <a:r>
              <a:rPr lang="uk-UA" sz="1800" dirty="0"/>
              <a:t>Розглянемо детально, як це все працює.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Візьмемо, наприклад, наступний рядок:</a:t>
            </a:r>
            <a:r>
              <a:rPr lang="en-US" sz="1800" dirty="0"/>
              <a:t> 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another.setNumber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(4);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Хоча</a:t>
            </a:r>
            <a:r>
              <a:rPr lang="ru-RU" sz="1800" dirty="0"/>
              <a:t> на перший </a:t>
            </a:r>
            <a:r>
              <a:rPr lang="ru-RU" sz="1800" dirty="0" err="1"/>
              <a:t>погляд</a:t>
            </a:r>
            <a:r>
              <a:rPr lang="ru-RU" sz="1800" dirty="0"/>
              <a:t> </a:t>
            </a:r>
            <a:r>
              <a:rPr lang="ru-RU" sz="1800" dirty="0" err="1"/>
              <a:t>здається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у нас тут </a:t>
            </a:r>
            <a:r>
              <a:rPr lang="ru-RU" sz="1800" dirty="0" err="1"/>
              <a:t>тільки</a:t>
            </a:r>
            <a:r>
              <a:rPr lang="ru-RU" sz="1800" dirty="0"/>
              <a:t> один аргумент, </a:t>
            </a:r>
            <a:r>
              <a:rPr lang="ru-RU" sz="1800" b="1" dirty="0">
                <a:highlight>
                  <a:srgbClr val="00FF00"/>
                </a:highlight>
              </a:rPr>
              <a:t>але </a:t>
            </a:r>
            <a:r>
              <a:rPr lang="ru-RU" sz="1800" b="1" dirty="0" err="1">
                <a:highlight>
                  <a:srgbClr val="00FF00"/>
                </a:highlight>
              </a:rPr>
              <a:t>насправді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їх</a:t>
            </a:r>
            <a:r>
              <a:rPr lang="ru-RU" sz="1800" b="1" dirty="0">
                <a:highlight>
                  <a:srgbClr val="00FF00"/>
                </a:highlight>
              </a:rPr>
              <a:t> у нас два</a:t>
            </a:r>
            <a:r>
              <a:rPr lang="ru-RU" sz="1800" dirty="0"/>
              <a:t>! </a:t>
            </a:r>
            <a:r>
              <a:rPr lang="ru-RU" sz="1800" dirty="0" err="1"/>
              <a:t>Під</a:t>
            </a:r>
            <a:r>
              <a:rPr lang="ru-RU" sz="1800" dirty="0"/>
              <a:t> час </a:t>
            </a:r>
            <a:r>
              <a:rPr lang="ru-RU" sz="1800" dirty="0" err="1"/>
              <a:t>компіляції</a:t>
            </a:r>
            <a:r>
              <a:rPr lang="ru-RU" sz="1800" dirty="0"/>
              <a:t> рядок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another.setNumber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(4); </a:t>
            </a:r>
            <a:r>
              <a:rPr lang="ru-RU" sz="1800" dirty="0" err="1"/>
              <a:t>конвертується</a:t>
            </a:r>
            <a:r>
              <a:rPr lang="ru-RU" sz="1800" dirty="0"/>
              <a:t> </a:t>
            </a:r>
            <a:r>
              <a:rPr lang="ru-RU" sz="1800" dirty="0" err="1"/>
              <a:t>компілятором</a:t>
            </a:r>
            <a:r>
              <a:rPr lang="ru-RU" sz="1800" dirty="0"/>
              <a:t> в </a:t>
            </a:r>
            <a:r>
              <a:rPr lang="ru-RU" sz="1800" dirty="0" err="1"/>
              <a:t>наступне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Тепер це всього лише стандартний виклик функції</a:t>
            </a:r>
            <a:r>
              <a:rPr lang="uk-UA" sz="1800" dirty="0"/>
              <a:t>, а 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</a:t>
            </a:r>
            <a:r>
              <a:rPr lang="en-US" sz="1800" dirty="0"/>
              <a:t> (</a:t>
            </a:r>
            <a:r>
              <a:rPr lang="uk-UA" sz="1800" dirty="0"/>
              <a:t>який раніше був окремим об’єктом і знаходився перед крапкою) тепер передається по адресі в якості аргументу функції.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Але це тільки половина справи. Оскільки у виклику функції тепер є два аргументи, то і метод потрібно змінити відповідним чином (щоб він приймав два аргументи). Отже, наступний метод: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419FA8-0975-4856-B724-988C8313E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0700"/>
            <a:ext cx="12192000" cy="7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12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При компіляції звичайного методу, компілятор неявно додає до нього параметр </a:t>
            </a:r>
            <a:r>
              <a:rPr lang="uk-UA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*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this</a:t>
            </a:r>
            <a:r>
              <a:rPr lang="en-US" sz="1800" b="1" dirty="0">
                <a:highlight>
                  <a:srgbClr val="00FF00"/>
                </a:highlight>
              </a:rPr>
              <a:t>. </a:t>
            </a:r>
            <a:r>
              <a:rPr lang="uk-UA" sz="1800" b="1" dirty="0">
                <a:highlight>
                  <a:srgbClr val="00FF00"/>
                </a:highlight>
              </a:rPr>
              <a:t>Вказівник </a:t>
            </a:r>
            <a:r>
              <a:rPr lang="uk-UA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*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this </a:t>
            </a:r>
            <a:r>
              <a:rPr lang="en-US" sz="1800" b="1" dirty="0">
                <a:highlight>
                  <a:srgbClr val="00FF00"/>
                </a:highlight>
              </a:rPr>
              <a:t>— </a:t>
            </a:r>
            <a:r>
              <a:rPr lang="uk-UA" sz="1800" b="1" dirty="0">
                <a:highlight>
                  <a:srgbClr val="00FF00"/>
                </a:highlight>
              </a:rPr>
              <a:t>це прихований константний вказівник, що містить адресу об’єкта, який викликає метод класу.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Є ще одна деталь. Всередині методу також необхідно оновити всі члени класу (функції і змінні), щоб вони посилалися на об’єкт, який викликає цей метод. Це легко зробити, додавши префікс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this-&gt;</a:t>
            </a:r>
            <a:r>
              <a:rPr lang="en-US" sz="1800" dirty="0"/>
              <a:t> </a:t>
            </a:r>
            <a:r>
              <a:rPr lang="uk-UA" sz="1800" dirty="0"/>
              <a:t>до кожного з них. Таким чином, в тілі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setNumber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/>
              <a:t>(</a:t>
            </a:r>
            <a:r>
              <a:rPr lang="uk-UA" sz="1800" dirty="0"/>
              <a:t>змінна-член класу) буде конвертована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this-&gt;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m_number</a:t>
            </a:r>
            <a:r>
              <a:rPr lang="en-US" sz="1800" dirty="0"/>
              <a:t>. </a:t>
            </a:r>
            <a:r>
              <a:rPr lang="uk-UA" sz="1800" dirty="0"/>
              <a:t>І коли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 </a:t>
            </a:r>
            <a:r>
              <a:rPr lang="uk-UA" sz="1800" dirty="0"/>
              <a:t>вказує на адресу </a:t>
            </a:r>
            <a:r>
              <a:rPr lang="en-US" sz="1800" dirty="0"/>
              <a:t>another, </a:t>
            </a:r>
            <a:r>
              <a:rPr lang="uk-UA" sz="1800" dirty="0"/>
              <a:t>то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this-&gt;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вказуватиме на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another.m_number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1E0C23-D627-487A-A5F3-C7729A728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63" y="33448"/>
            <a:ext cx="10208871" cy="16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6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Прихований вказівник *</a:t>
            </a:r>
            <a:r>
              <a:rPr lang="en-US" b="1" dirty="0"/>
              <a:t>this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З’єднуємо все разом</a:t>
            </a:r>
            <a:r>
              <a:rPr lang="uk-UA" sz="1800" dirty="0"/>
              <a:t>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При виклику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another.setNumber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(4) </a:t>
            </a:r>
            <a:r>
              <a:rPr lang="uk-UA" sz="1800" dirty="0"/>
              <a:t>компілятор фактично викликає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setNumber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(&amp;another, 4)</a:t>
            </a:r>
            <a:r>
              <a:rPr lang="en-US" sz="1800" dirty="0"/>
              <a:t>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Всередині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setNumber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вказівник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/>
              <a:t> </a:t>
            </a:r>
            <a:r>
              <a:rPr lang="uk-UA" sz="1800" dirty="0"/>
              <a:t>містить адресу об’єкта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</a:t>
            </a:r>
            <a:r>
              <a:rPr lang="en-US" sz="1800" dirty="0"/>
              <a:t>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До будь-яких змінних-членів всередині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setNumber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/>
              <a:t>додається префікс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this-&gt;</a:t>
            </a:r>
            <a:r>
              <a:rPr lang="en-US" sz="1800" dirty="0"/>
              <a:t>. </a:t>
            </a:r>
            <a:r>
              <a:rPr lang="uk-UA" sz="1800" dirty="0"/>
              <a:t>Тому, коли ми говоримо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= number</a:t>
            </a:r>
            <a:r>
              <a:rPr lang="en-US" sz="1800" dirty="0"/>
              <a:t>, </a:t>
            </a:r>
            <a:r>
              <a:rPr lang="uk-UA" sz="1800" dirty="0"/>
              <a:t>компілятор фактично виконує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this-&gt;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m_number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= number</a:t>
            </a:r>
            <a:r>
              <a:rPr lang="en-US" sz="1800" dirty="0"/>
              <a:t>, </a:t>
            </a:r>
            <a:r>
              <a:rPr lang="uk-UA" sz="1800" dirty="0"/>
              <a:t>який, в цьому випадку, оновлює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another.m_number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number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Хорошою новиною є те, що все це відбувається приховано від нас (програмістів), і не має значення, чи пам’ятаєте ви, як це працює чи ні</a:t>
            </a:r>
            <a:r>
              <a:rPr lang="uk-UA" sz="1800" dirty="0"/>
              <a:t>. Все, що вам потрібно запам’ятати — всі звичайні методи класу мають вказівник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/>
              <a:t>, </a:t>
            </a:r>
            <a:r>
              <a:rPr lang="uk-UA" sz="1800" dirty="0"/>
              <a:t>який вказує на об’єкт, пов’язаний з викликом методу класу.</a:t>
            </a:r>
          </a:p>
        </p:txBody>
      </p:sp>
    </p:spTree>
    <p:extLst>
      <p:ext uri="{BB962C8B-B14F-4D97-AF65-F5344CB8AC3E}">
        <p14:creationId xmlns:p14="http://schemas.microsoft.com/office/powerpoint/2010/main" val="3128139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Вказівник</a:t>
            </a:r>
            <a:r>
              <a:rPr lang="ru-RU" b="1" dirty="0"/>
              <a:t> *</a:t>
            </a:r>
            <a:r>
              <a:rPr lang="ru-RU" b="1" dirty="0" err="1"/>
              <a:t>this</a:t>
            </a:r>
            <a:r>
              <a:rPr lang="ru-RU" b="1" dirty="0"/>
              <a:t> </a:t>
            </a:r>
            <a:r>
              <a:rPr lang="ru-RU" b="1" dirty="0" err="1"/>
              <a:t>завжди</a:t>
            </a:r>
            <a:r>
              <a:rPr lang="ru-RU" b="1" dirty="0"/>
              <a:t> </a:t>
            </a:r>
            <a:r>
              <a:rPr lang="ru-RU" b="1" dirty="0" err="1"/>
              <a:t>вказує</a:t>
            </a:r>
            <a:r>
              <a:rPr lang="ru-RU" b="1" dirty="0"/>
              <a:t> на </a:t>
            </a:r>
            <a:r>
              <a:rPr lang="ru-RU" b="1" dirty="0" err="1"/>
              <a:t>поточний</a:t>
            </a:r>
            <a:r>
              <a:rPr lang="ru-RU" b="1" dirty="0"/>
              <a:t> </a:t>
            </a:r>
            <a:r>
              <a:rPr lang="ru-RU" b="1" dirty="0" err="1"/>
              <a:t>об’єкт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Початківці іноді плутають, скільки вказівників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 </a:t>
            </a:r>
            <a:r>
              <a:rPr lang="uk-UA" sz="1800" dirty="0"/>
              <a:t>існує. Кожен метод має в якості параметру вказівник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/>
              <a:t>, </a:t>
            </a:r>
            <a:r>
              <a:rPr lang="uk-UA" sz="1800" dirty="0"/>
              <a:t>який вказує на адресу об’єкта, з яким в даний момент виконується операція, наприклад: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вказівник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 </a:t>
            </a:r>
            <a:r>
              <a:rPr lang="uk-UA" sz="1800" dirty="0"/>
              <a:t>по черзі містить адреси об’єктів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sz="1800" dirty="0"/>
              <a:t> </a:t>
            </a:r>
            <a:r>
              <a:rPr lang="uk-UA" sz="1800" dirty="0"/>
              <a:t>залежно від того, який метод викликаний і зараз виконується.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625F03-9665-410D-BF20-A59C52E3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37" y="1863456"/>
            <a:ext cx="7349924" cy="313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61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Вказівник *</a:t>
            </a:r>
            <a:r>
              <a:rPr lang="en-US" sz="1800" dirty="0"/>
              <a:t>this </a:t>
            </a:r>
            <a:r>
              <a:rPr lang="uk-UA" sz="1800" dirty="0"/>
              <a:t>є прихованим параметром, який неявно додається до кожного методу класу. У більшості випадків нам не потрібно звертатися до нього напряму, але при необхідності це можна зробити. Варто відзначити, що вказівник *</a:t>
            </a:r>
            <a:r>
              <a:rPr lang="en-US" sz="1800" dirty="0"/>
              <a:t>this </a:t>
            </a:r>
            <a:r>
              <a:rPr lang="uk-UA" sz="1800" dirty="0"/>
              <a:t>є константним вказівником — ви можете змінити значення вихідного об’єкта, але ви не можете змусити вказівник *</a:t>
            </a:r>
            <a:r>
              <a:rPr lang="en-US" sz="1800" dirty="0"/>
              <a:t>this </a:t>
            </a:r>
            <a:r>
              <a:rPr lang="uk-UA" sz="1800" dirty="0"/>
              <a:t>вказувати на щось інше!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у вас є функції, які повертають </a:t>
            </a:r>
            <a:r>
              <a:rPr lang="en-US" sz="1800" dirty="0"/>
              <a:t>void, </a:t>
            </a:r>
            <a:r>
              <a:rPr lang="uk-UA" sz="1800" dirty="0"/>
              <a:t>то повертайте *</a:t>
            </a:r>
            <a:r>
              <a:rPr lang="en-US" sz="1800" dirty="0"/>
              <a:t>this </a:t>
            </a:r>
            <a:r>
              <a:rPr lang="uk-UA" sz="1800" dirty="0"/>
              <a:t>замість </a:t>
            </a:r>
            <a:r>
              <a:rPr lang="en-US" sz="1800" dirty="0"/>
              <a:t>void. </a:t>
            </a:r>
            <a:r>
              <a:rPr lang="uk-UA" sz="1800" dirty="0"/>
              <a:t>Таким чином ви зможете поєднати декілька методів в один «ланцюжок». Це найчастіше використовується при перевантаженні операторів, але про це трохи пізніше.</a:t>
            </a:r>
          </a:p>
        </p:txBody>
      </p:sp>
    </p:spTree>
    <p:extLst>
      <p:ext uri="{BB962C8B-B14F-4D97-AF65-F5344CB8AC3E}">
        <p14:creationId xmlns:p14="http://schemas.microsoft.com/office/powerpoint/2010/main" val="3973503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і заголовкові файли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376745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Всі</a:t>
            </a:r>
            <a:r>
              <a:rPr lang="ru-RU" sz="1800" dirty="0"/>
              <a:t> </a:t>
            </a:r>
            <a:r>
              <a:rPr lang="ru-RU" sz="1800" dirty="0" err="1"/>
              <a:t>класи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ми </a:t>
            </a:r>
            <a:r>
              <a:rPr lang="ru-RU" sz="1800" dirty="0" err="1"/>
              <a:t>використовували</a:t>
            </a:r>
            <a:r>
              <a:rPr lang="ru-RU" sz="1800" dirty="0"/>
              <a:t> до </a:t>
            </a:r>
            <a:r>
              <a:rPr lang="ru-RU" sz="1800" dirty="0" err="1"/>
              <a:t>цього</a:t>
            </a:r>
            <a:r>
              <a:rPr lang="ru-RU" sz="1800" dirty="0"/>
              <a:t> моменту, </a:t>
            </a:r>
            <a:r>
              <a:rPr lang="ru-RU" sz="1800" dirty="0" err="1"/>
              <a:t>були</a:t>
            </a:r>
            <a:r>
              <a:rPr lang="ru-RU" sz="1800" dirty="0"/>
              <a:t> </a:t>
            </a:r>
            <a:r>
              <a:rPr lang="ru-RU" sz="1800" dirty="0" err="1"/>
              <a:t>досить</a:t>
            </a:r>
            <a:r>
              <a:rPr lang="ru-RU" sz="1800" dirty="0"/>
              <a:t> </a:t>
            </a:r>
            <a:r>
              <a:rPr lang="ru-RU" sz="1800" dirty="0" err="1"/>
              <a:t>простими</a:t>
            </a:r>
            <a:r>
              <a:rPr lang="ru-RU" sz="1800" dirty="0"/>
              <a:t>, тому ми </a:t>
            </a:r>
            <a:r>
              <a:rPr lang="ru-RU" sz="1800" dirty="0" err="1"/>
              <a:t>записували</a:t>
            </a:r>
            <a:r>
              <a:rPr lang="ru-RU" sz="1800" dirty="0"/>
              <a:t> </a:t>
            </a:r>
            <a:r>
              <a:rPr lang="ru-RU" sz="1800" dirty="0" err="1"/>
              <a:t>методи</a:t>
            </a:r>
            <a:r>
              <a:rPr lang="ru-RU" sz="1800" dirty="0"/>
              <a:t> </a:t>
            </a:r>
            <a:r>
              <a:rPr lang="ru-RU" sz="1800" dirty="0" err="1"/>
              <a:t>безпосередньо</a:t>
            </a:r>
            <a:r>
              <a:rPr lang="ru-RU" sz="1800" dirty="0"/>
              <a:t> </a:t>
            </a:r>
            <a:r>
              <a:rPr lang="ru-RU" sz="1800" dirty="0" err="1"/>
              <a:t>всередині</a:t>
            </a:r>
            <a:r>
              <a:rPr lang="ru-RU" sz="1800" dirty="0"/>
              <a:t> </a:t>
            </a:r>
            <a:r>
              <a:rPr lang="ru-RU" sz="1800" dirty="0" err="1"/>
              <a:t>тіла</a:t>
            </a:r>
            <a:r>
              <a:rPr lang="ru-RU" sz="1800" dirty="0"/>
              <a:t> </a:t>
            </a:r>
            <a:r>
              <a:rPr lang="ru-RU" sz="1800" dirty="0" err="1"/>
              <a:t>класів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Проте, як тільки класи стають більшими і складнішими, наявність всіх методів всередині тіла класу може ускладнити його управління і роботу з ним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Використання вже написаного класу вимагає розуміння тільки його відкритого інтерфейсу</a:t>
            </a:r>
            <a:r>
              <a:rPr lang="uk-UA" sz="1800" dirty="0"/>
              <a:t>, а не того, як він реалізований “під капотом”.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559D89-57AD-4177-9722-C3106911E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745" y="700790"/>
            <a:ext cx="4815254" cy="61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60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і заголовкові файли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</a:rPr>
              <a:t>На щастя, мова </a:t>
            </a:r>
            <a:r>
              <a:rPr lang="en-US" sz="1800" b="1" dirty="0">
                <a:highlight>
                  <a:srgbClr val="00FFFF"/>
                </a:highlight>
              </a:rPr>
              <a:t>C++ </a:t>
            </a:r>
            <a:r>
              <a:rPr lang="uk-UA" sz="1800" b="1" dirty="0">
                <a:highlight>
                  <a:srgbClr val="00FFFF"/>
                </a:highlight>
              </a:rPr>
              <a:t>надає спосіб відокремити «оголошення» від «реалізації»</a:t>
            </a:r>
            <a:r>
              <a:rPr lang="uk-UA" sz="1800" dirty="0"/>
              <a:t>. Це робиться шляхом </a:t>
            </a:r>
            <a:r>
              <a:rPr lang="uk-UA" sz="1800" b="1" dirty="0">
                <a:highlight>
                  <a:srgbClr val="00FF00"/>
                </a:highlight>
              </a:rPr>
              <a:t>визначення методів поза тілом самого класу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FFFF00"/>
                </a:highlight>
              </a:rPr>
              <a:t>Для цього просто визначте методи класу, так наче це звичайні функції, але в якості префіксу додайте до імені функції ім’я класу з оператором дозволу області видимості</a:t>
            </a:r>
            <a:r>
              <a:rPr lang="uk-UA" sz="1800" dirty="0"/>
              <a:t>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uk-UA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Ось наш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sz="1800" dirty="0"/>
              <a:t> </a:t>
            </a:r>
            <a:r>
              <a:rPr lang="uk-UA" sz="1800" dirty="0"/>
              <a:t>з конструктором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Date() </a:t>
            </a:r>
            <a:r>
              <a:rPr lang="uk-UA" sz="1800" dirty="0"/>
              <a:t>і методом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setDate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визначеними поза тілом класу. Зверніть увагу, прототипи цих функцій все ще знаходяться всередині тіла класу, але їх фактична реалізація перебуває за його межами:</a:t>
            </a:r>
          </a:p>
        </p:txBody>
      </p:sp>
    </p:spTree>
    <p:extLst>
      <p:ext uri="{BB962C8B-B14F-4D97-AF65-F5344CB8AC3E}">
        <p14:creationId xmlns:p14="http://schemas.microsoft.com/office/powerpoint/2010/main" val="2308705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67867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Просто, </a:t>
            </a:r>
            <a:r>
              <a:rPr lang="ru-RU" sz="1800" dirty="0" err="1"/>
              <a:t>чи</a:t>
            </a:r>
            <a:r>
              <a:rPr lang="ru-RU" sz="1800" dirty="0"/>
              <a:t> не так? </a:t>
            </a:r>
            <a:r>
              <a:rPr lang="ru-RU" sz="1800" b="1" dirty="0" err="1">
                <a:highlight>
                  <a:srgbClr val="FFFF00"/>
                </a:highlight>
              </a:rPr>
              <a:t>Оскільки</a:t>
            </a:r>
            <a:r>
              <a:rPr lang="ru-RU" sz="1800" b="1" dirty="0">
                <a:highlight>
                  <a:srgbClr val="FFFF00"/>
                </a:highlight>
              </a:rPr>
              <a:t> в </a:t>
            </a:r>
            <a:r>
              <a:rPr lang="ru-RU" sz="1800" b="1" dirty="0" err="1">
                <a:highlight>
                  <a:srgbClr val="FFFF00"/>
                </a:highlight>
              </a:rPr>
              <a:t>багатьох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випадках</a:t>
            </a:r>
            <a:r>
              <a:rPr lang="ru-RU" sz="1800" b="1" dirty="0">
                <a:highlight>
                  <a:srgbClr val="FFFF00"/>
                </a:highlight>
              </a:rPr>
              <a:t> гетер </a:t>
            </a:r>
            <a:r>
              <a:rPr lang="ru-RU" sz="1800" b="1" dirty="0" err="1">
                <a:highlight>
                  <a:srgbClr val="FFFF00"/>
                </a:highlight>
              </a:rPr>
              <a:t>функції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можуть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складатися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всього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лише</a:t>
            </a:r>
            <a:r>
              <a:rPr lang="ru-RU" sz="1800" b="1" dirty="0">
                <a:highlight>
                  <a:srgbClr val="FFFF00"/>
                </a:highlight>
              </a:rPr>
              <a:t> з одного рядка коду, то </a:t>
            </a:r>
            <a:r>
              <a:rPr lang="ru-RU" sz="1800" b="1" dirty="0" err="1">
                <a:highlight>
                  <a:srgbClr val="FFFF00"/>
                </a:highlight>
              </a:rPr>
              <a:t>їх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зазвичай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залишають</a:t>
            </a:r>
            <a:r>
              <a:rPr lang="ru-RU" sz="1800" b="1" dirty="0">
                <a:highlight>
                  <a:srgbClr val="FFFF00"/>
                </a:highlight>
              </a:rPr>
              <a:t> в </a:t>
            </a:r>
            <a:r>
              <a:rPr lang="ru-RU" sz="1800" b="1" dirty="0" err="1">
                <a:highlight>
                  <a:srgbClr val="FFFF00"/>
                </a:highlight>
              </a:rPr>
              <a:t>тілі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класу</a:t>
            </a:r>
            <a:r>
              <a:rPr lang="ru-RU" sz="1800" dirty="0"/>
              <a:t>, </a:t>
            </a:r>
            <a:r>
              <a:rPr lang="ru-RU" sz="1800" dirty="0" err="1"/>
              <a:t>хоча</a:t>
            </a:r>
            <a:r>
              <a:rPr lang="ru-RU" sz="1800" dirty="0"/>
              <a:t> </a:t>
            </a:r>
            <a:r>
              <a:rPr lang="ru-RU" sz="1800" dirty="0" err="1"/>
              <a:t>перемістити</a:t>
            </a:r>
            <a:r>
              <a:rPr lang="ru-RU" sz="1800" dirty="0"/>
              <a:t> </a:t>
            </a:r>
            <a:r>
              <a:rPr lang="ru-RU" sz="1800" dirty="0" err="1"/>
              <a:t>їх</a:t>
            </a:r>
            <a:r>
              <a:rPr lang="ru-RU" sz="1800" dirty="0"/>
              <a:t> за </a:t>
            </a:r>
            <a:r>
              <a:rPr lang="ru-RU" sz="1800" dirty="0" err="1"/>
              <a:t>межі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завжди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AC1A70-DB7D-4E7C-86CD-C8E7FA70D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8680" y="0"/>
            <a:ext cx="451331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83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A4E816-B114-4CA0-A29D-73B733B8D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5384" y="67108"/>
            <a:ext cx="3336615" cy="6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6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Завдання</a:t>
            </a:r>
            <a:r>
              <a:rPr lang="ru-RU" sz="3600" b="1" dirty="0"/>
              <a:t> №1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Напишіть клас </a:t>
            </a:r>
            <a:r>
              <a:rPr lang="en-US" sz="1800" dirty="0"/>
              <a:t>Ball, </a:t>
            </a:r>
            <a:r>
              <a:rPr lang="uk-UA" sz="1800" dirty="0"/>
              <a:t>який повинен мати наступні дві закриті змінні-члени зі значеннями за замовчуванням: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color(Red)</a:t>
            </a:r>
            <a:r>
              <a:rPr lang="en-US" sz="1800" dirty="0"/>
              <a:t>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radius(20.0)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класі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Ball</a:t>
            </a:r>
            <a:r>
              <a:rPr lang="en-US" sz="1800" dirty="0"/>
              <a:t> </a:t>
            </a:r>
            <a:r>
              <a:rPr lang="uk-UA" sz="1800" dirty="0"/>
              <a:t>повинні бути наступні конструктори: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для встановлення значення тільки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sz="1800" dirty="0"/>
              <a:t>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uk-UA" sz="1800" dirty="0"/>
              <a:t>для встановлення значення тільки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radius</a:t>
            </a:r>
            <a:r>
              <a:rPr lang="en-US" sz="1800" dirty="0"/>
              <a:t>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uk-UA" sz="1800" dirty="0"/>
              <a:t>для встановлення значень і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radius</a:t>
            </a:r>
            <a:r>
              <a:rPr lang="en-US" sz="1800" dirty="0"/>
              <a:t>, </a:t>
            </a:r>
            <a:r>
              <a:rPr lang="uk-UA" sz="1800" dirty="0"/>
              <a:t>і для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sz="1800" dirty="0"/>
              <a:t>;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   </a:t>
            </a:r>
            <a:r>
              <a:rPr lang="uk-UA" sz="1800" dirty="0"/>
              <a:t>для встановлення значень, коли значення не надані взагалі.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Не використовуйте параметри за замовчуванням для конструкторів. Напишіть ще одну функцію для виводу кольору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sz="1800" dirty="0"/>
              <a:t>) </a:t>
            </a:r>
            <a:r>
              <a:rPr lang="uk-UA" sz="1800" dirty="0"/>
              <a:t>і радіусу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radius</a:t>
            </a:r>
            <a:r>
              <a:rPr lang="en-US" sz="1800" dirty="0"/>
              <a:t>) </a:t>
            </a:r>
            <a:r>
              <a:rPr lang="uk-UA" sz="1800" dirty="0"/>
              <a:t>кулі (об’єкта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Ball</a:t>
            </a:r>
            <a:r>
              <a:rPr lang="en-US" sz="1800" dirty="0"/>
              <a:t>).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226690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і заголовкові файли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О</a:t>
            </a:r>
            <a:r>
              <a:rPr lang="uk-UA" sz="1800" dirty="0" err="1"/>
              <a:t>голошення</a:t>
            </a:r>
            <a:r>
              <a:rPr lang="uk-UA" sz="1800" dirty="0"/>
              <a:t> функцій можна помістити в заголовки, щоб потім мати можливість використовувати ці функції в декількох файлах або навіть в декількох проектах. </a:t>
            </a:r>
            <a:r>
              <a:rPr lang="uk-UA" sz="1800" b="1" dirty="0">
                <a:highlight>
                  <a:srgbClr val="00FF00"/>
                </a:highlight>
              </a:rPr>
              <a:t>Класи в цьому плані нічим не відрізняються від функцій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FF"/>
                </a:highlight>
              </a:rPr>
              <a:t>Визначення класів можуть бути поміщені в заголовки для полегшення їх повторного використання в декількох файлах або проектах</a:t>
            </a:r>
            <a:r>
              <a:rPr lang="uk-UA" sz="1800" dirty="0"/>
              <a:t>. Зазвичай, визначення класу поміщається в заголовковий файл з тим же ім’ям, що має клас, а </a:t>
            </a:r>
            <a:r>
              <a:rPr lang="uk-UA" sz="1800" b="1" dirty="0">
                <a:highlight>
                  <a:srgbClr val="00FF00"/>
                </a:highlight>
              </a:rPr>
              <a:t>методи, визначені поза тілом класу, поміщаються в .</a:t>
            </a:r>
            <a:r>
              <a:rPr lang="en-US" sz="1800" b="1" dirty="0" err="1">
                <a:highlight>
                  <a:srgbClr val="00FF00"/>
                </a:highlight>
              </a:rPr>
              <a:t>cpp</a:t>
            </a:r>
            <a:r>
              <a:rPr lang="en-US" sz="1800" b="1" dirty="0">
                <a:highlight>
                  <a:srgbClr val="00FF00"/>
                </a:highlight>
              </a:rPr>
              <a:t>-</a:t>
            </a:r>
            <a:r>
              <a:rPr lang="uk-UA" sz="1800" b="1" dirty="0">
                <a:highlight>
                  <a:srgbClr val="00FF00"/>
                </a:highlight>
              </a:rPr>
              <a:t>файл з тим же ім’ям, що має клас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Ось наш клас </a:t>
            </a:r>
            <a:r>
              <a:rPr lang="en-US" sz="1800" dirty="0"/>
              <a:t>Date, </a:t>
            </a:r>
            <a:r>
              <a:rPr lang="uk-UA" sz="1800" dirty="0"/>
              <a:t>але вже розбитий на .</a:t>
            </a:r>
            <a:r>
              <a:rPr lang="en-US" sz="1800" dirty="0" err="1"/>
              <a:t>cpp</a:t>
            </a:r>
            <a:r>
              <a:rPr lang="en-US" sz="1800" dirty="0"/>
              <a:t>- </a:t>
            </a:r>
            <a:r>
              <a:rPr lang="uk-UA" sz="1800" dirty="0"/>
              <a:t>і .</a:t>
            </a:r>
            <a:r>
              <a:rPr lang="en-US" sz="1800" dirty="0"/>
              <a:t>h-</a:t>
            </a:r>
            <a:r>
              <a:rPr lang="uk-UA" sz="1800" dirty="0"/>
              <a:t>файли:</a:t>
            </a:r>
          </a:p>
        </p:txBody>
      </p:sp>
    </p:spTree>
    <p:extLst>
      <p:ext uri="{BB962C8B-B14F-4D97-AF65-F5344CB8AC3E}">
        <p14:creationId xmlns:p14="http://schemas.microsoft.com/office/powerpoint/2010/main" val="3373023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66940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будь-який інший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sz="1800" dirty="0"/>
              <a:t>- </a:t>
            </a:r>
            <a:r>
              <a:rPr lang="uk-UA" sz="1800" dirty="0"/>
              <a:t>або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h-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файл</a:t>
            </a:r>
            <a:r>
              <a:rPr lang="uk-UA" sz="1800" dirty="0"/>
              <a:t>, який захоче використати клас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sz="1800" dirty="0"/>
              <a:t>, </a:t>
            </a:r>
            <a:r>
              <a:rPr lang="uk-UA" sz="1800" dirty="0"/>
              <a:t>зможе просто підключити заголовок: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include 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Date.h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800" dirty="0"/>
              <a:t>. </a:t>
            </a:r>
            <a:r>
              <a:rPr lang="uk-UA" sz="1800" dirty="0"/>
              <a:t>Зверніть увагу,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Date.cpp</a:t>
            </a:r>
            <a:r>
              <a:rPr lang="en-US" sz="1800" dirty="0"/>
              <a:t> </a:t>
            </a:r>
            <a:r>
              <a:rPr lang="uk-UA" sz="1800" dirty="0"/>
              <a:t>також необхідно додати до компіляції в проект, який використовує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Date.h</a:t>
            </a:r>
            <a:r>
              <a:rPr lang="en-US" sz="1800" dirty="0"/>
              <a:t>, </a:t>
            </a:r>
            <a:r>
              <a:rPr lang="uk-UA" sz="1800" dirty="0"/>
              <a:t>щоб </a:t>
            </a:r>
            <a:r>
              <a:rPr lang="uk-UA" sz="1800" dirty="0" err="1"/>
              <a:t>лінкер</a:t>
            </a:r>
            <a:r>
              <a:rPr lang="uk-UA" sz="1800" dirty="0"/>
              <a:t> зміг розібратися з реалізацією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C613A5-E511-466F-A699-9C532E77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409" y="0"/>
            <a:ext cx="3522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45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і заголовкові файли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FFFF00"/>
                </a:highlight>
              </a:rPr>
              <a:t>Питання</a:t>
            </a:r>
            <a:r>
              <a:rPr lang="ru-RU" sz="1800" b="1" dirty="0">
                <a:highlight>
                  <a:srgbClr val="FFFF00"/>
                </a:highlight>
              </a:rPr>
              <a:t> №1: “</a:t>
            </a:r>
            <a:r>
              <a:rPr lang="ru-RU" sz="1800" b="1" dirty="0" err="1">
                <a:highlight>
                  <a:srgbClr val="FFFF00"/>
                </a:highlight>
              </a:rPr>
              <a:t>Хіба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визначення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класу</a:t>
            </a:r>
            <a:r>
              <a:rPr lang="ru-RU" sz="1800" b="1" dirty="0">
                <a:highlight>
                  <a:srgbClr val="FFFF00"/>
                </a:highlight>
              </a:rPr>
              <a:t> в заголовку не </a:t>
            </a:r>
            <a:r>
              <a:rPr lang="ru-RU" sz="1800" b="1" dirty="0" err="1">
                <a:highlight>
                  <a:srgbClr val="FFFF00"/>
                </a:highlight>
              </a:rPr>
              <a:t>порушує</a:t>
            </a:r>
            <a:r>
              <a:rPr lang="ru-RU" sz="1800" b="1" dirty="0">
                <a:highlight>
                  <a:srgbClr val="FFFF00"/>
                </a:highlight>
              </a:rPr>
              <a:t> правило одного </a:t>
            </a:r>
            <a:r>
              <a:rPr lang="ru-RU" sz="1800" b="1" dirty="0" err="1">
                <a:highlight>
                  <a:srgbClr val="FFFF00"/>
                </a:highlight>
              </a:rPr>
              <a:t>визначення</a:t>
            </a:r>
            <a:r>
              <a:rPr lang="ru-RU" sz="1800" b="1" dirty="0">
                <a:highlight>
                  <a:srgbClr val="FFFF00"/>
                </a:highlight>
              </a:rPr>
              <a:t>?”.</a:t>
            </a: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Ні</a:t>
            </a:r>
            <a:r>
              <a:rPr lang="ru-RU" sz="1800" dirty="0"/>
              <a:t>. </a:t>
            </a:r>
            <a:r>
              <a:rPr lang="ru-RU" sz="1800" dirty="0" err="1"/>
              <a:t>Класи</a:t>
            </a:r>
            <a:r>
              <a:rPr lang="ru-RU" sz="1800" dirty="0"/>
              <a:t> —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користувацькі</a:t>
            </a:r>
            <a:r>
              <a:rPr lang="ru-RU" sz="1800" dirty="0"/>
              <a:t> типи </a:t>
            </a:r>
            <a:r>
              <a:rPr lang="ru-RU" sz="1800" dirty="0" err="1"/>
              <a:t>даних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звільняються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</a:t>
            </a:r>
            <a:r>
              <a:rPr lang="ru-RU" sz="1800" dirty="0" err="1"/>
              <a:t>визначення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в одному </a:t>
            </a:r>
            <a:r>
              <a:rPr lang="ru-RU" sz="1800" dirty="0" err="1"/>
              <a:t>місці</a:t>
            </a:r>
            <a:r>
              <a:rPr lang="ru-RU" sz="1800" dirty="0"/>
              <a:t>. Тому </a:t>
            </a:r>
            <a:r>
              <a:rPr lang="ru-RU" sz="1800" dirty="0" err="1"/>
              <a:t>клас</a:t>
            </a:r>
            <a:r>
              <a:rPr lang="ru-RU" sz="1800" dirty="0"/>
              <a:t>, </a:t>
            </a:r>
            <a:r>
              <a:rPr lang="ru-RU" sz="1800" dirty="0" err="1"/>
              <a:t>визначений</a:t>
            </a:r>
            <a:r>
              <a:rPr lang="ru-RU" sz="1800" dirty="0"/>
              <a:t> у заголовку,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вільно</a:t>
            </a:r>
            <a:r>
              <a:rPr lang="ru-RU" sz="1800" dirty="0"/>
              <a:t> </a:t>
            </a:r>
            <a:r>
              <a:rPr lang="ru-RU" sz="1800" dirty="0" err="1"/>
              <a:t>підключати</a:t>
            </a:r>
            <a:r>
              <a:rPr lang="ru-RU" sz="1800" dirty="0"/>
              <a:t> в </a:t>
            </a:r>
            <a:r>
              <a:rPr lang="ru-RU" sz="1800" dirty="0" err="1"/>
              <a:t>інші</a:t>
            </a:r>
            <a:r>
              <a:rPr lang="ru-RU" sz="1800" dirty="0"/>
              <a:t> </a:t>
            </a:r>
            <a:r>
              <a:rPr lang="ru-RU" sz="1800" dirty="0" err="1"/>
              <a:t>файли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Питання</a:t>
            </a:r>
            <a:r>
              <a:rPr lang="ru-RU" sz="1800" b="1" dirty="0">
                <a:highlight>
                  <a:srgbClr val="00FF00"/>
                </a:highlight>
              </a:rPr>
              <a:t> №2: “</a:t>
            </a:r>
            <a:r>
              <a:rPr lang="ru-RU" sz="1800" b="1" dirty="0" err="1">
                <a:highlight>
                  <a:srgbClr val="00FF00"/>
                </a:highlight>
              </a:rPr>
              <a:t>Хіба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визначення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методів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b="1" dirty="0">
                <a:highlight>
                  <a:srgbClr val="00FF00"/>
                </a:highlight>
              </a:rPr>
              <a:t> в заголовку не </a:t>
            </a:r>
            <a:r>
              <a:rPr lang="ru-RU" sz="1800" b="1" dirty="0" err="1">
                <a:highlight>
                  <a:srgbClr val="00FF00"/>
                </a:highlight>
              </a:rPr>
              <a:t>порушує</a:t>
            </a:r>
            <a:r>
              <a:rPr lang="ru-RU" sz="1800" b="1" dirty="0">
                <a:highlight>
                  <a:srgbClr val="00FF00"/>
                </a:highlight>
              </a:rPr>
              <a:t> правило одного </a:t>
            </a:r>
            <a:r>
              <a:rPr lang="ru-RU" sz="1800" b="1" dirty="0" err="1">
                <a:highlight>
                  <a:srgbClr val="00FF00"/>
                </a:highlight>
              </a:rPr>
              <a:t>визначення</a:t>
            </a:r>
            <a:r>
              <a:rPr lang="ru-RU" sz="1800" b="1" dirty="0">
                <a:highlight>
                  <a:srgbClr val="00FF00"/>
                </a:highlight>
              </a:rPr>
              <a:t>?”.</a:t>
            </a: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Методи</a:t>
            </a:r>
            <a:r>
              <a:rPr lang="ru-RU" sz="1800" dirty="0"/>
              <a:t>, </a:t>
            </a:r>
            <a:r>
              <a:rPr lang="ru-RU" sz="1800" dirty="0" err="1"/>
              <a:t>визначені</a:t>
            </a:r>
            <a:r>
              <a:rPr lang="ru-RU" sz="1800" dirty="0"/>
              <a:t> </a:t>
            </a:r>
            <a:r>
              <a:rPr lang="ru-RU" sz="1800" dirty="0" err="1"/>
              <a:t>всередині</a:t>
            </a:r>
            <a:r>
              <a:rPr lang="ru-RU" sz="1800" dirty="0"/>
              <a:t> </a:t>
            </a:r>
            <a:r>
              <a:rPr lang="ru-RU" sz="1800" dirty="0" err="1"/>
              <a:t>тіла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, </a:t>
            </a:r>
            <a:r>
              <a:rPr lang="ru-RU" sz="1800" dirty="0" err="1"/>
              <a:t>вважаються</a:t>
            </a:r>
            <a:r>
              <a:rPr lang="ru-RU" sz="1800" dirty="0"/>
              <a:t> неявно </a:t>
            </a:r>
            <a:r>
              <a:rPr lang="ru-RU" sz="1800" dirty="0" err="1"/>
              <a:t>вбудованими</a:t>
            </a:r>
            <a:r>
              <a:rPr lang="ru-RU" sz="1800" dirty="0"/>
              <a:t>. </a:t>
            </a:r>
            <a:r>
              <a:rPr lang="ru-RU" sz="1800" dirty="0" err="1"/>
              <a:t>Вбудовані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/>
              <a:t>звільняються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правила одного </a:t>
            </a:r>
            <a:r>
              <a:rPr lang="ru-RU" sz="1800" dirty="0" err="1"/>
              <a:t>визначення</a:t>
            </a:r>
            <a:r>
              <a:rPr lang="ru-RU" sz="1800" dirty="0"/>
              <a:t>. А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означає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проблем з </a:t>
            </a:r>
            <a:r>
              <a:rPr lang="ru-RU" sz="1800" dirty="0" err="1"/>
              <a:t>визначенням</a:t>
            </a:r>
            <a:r>
              <a:rPr lang="ru-RU" sz="1800" dirty="0"/>
              <a:t> </a:t>
            </a:r>
            <a:r>
              <a:rPr lang="ru-RU" sz="1800" dirty="0" err="1"/>
              <a:t>простих</a:t>
            </a:r>
            <a:r>
              <a:rPr lang="ru-RU" sz="1800" dirty="0"/>
              <a:t> </a:t>
            </a:r>
            <a:r>
              <a:rPr lang="ru-RU" sz="1800" dirty="0" err="1"/>
              <a:t>методів</a:t>
            </a:r>
            <a:r>
              <a:rPr lang="ru-RU" sz="1800" dirty="0"/>
              <a:t> (таких як </a:t>
            </a:r>
            <a:r>
              <a:rPr lang="ru-RU" sz="1800" dirty="0" err="1"/>
              <a:t>функції</a:t>
            </a:r>
            <a:r>
              <a:rPr lang="ru-RU" sz="1800" dirty="0"/>
              <a:t> гетере) </a:t>
            </a:r>
            <a:r>
              <a:rPr lang="ru-RU" sz="1800" dirty="0" err="1"/>
              <a:t>всередині</a:t>
            </a:r>
            <a:r>
              <a:rPr lang="ru-RU" sz="1800" dirty="0"/>
              <a:t> самого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 err="1"/>
              <a:t>виникати</a:t>
            </a:r>
            <a:r>
              <a:rPr lang="ru-RU" sz="1800" dirty="0"/>
              <a:t> не повинно.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Методи</a:t>
            </a:r>
            <a:r>
              <a:rPr lang="ru-RU" sz="1800" dirty="0"/>
              <a:t>, </a:t>
            </a:r>
            <a:r>
              <a:rPr lang="ru-RU" sz="1800" dirty="0" err="1"/>
              <a:t>визначені</a:t>
            </a:r>
            <a:r>
              <a:rPr lang="ru-RU" sz="1800" dirty="0"/>
              <a:t> поза </a:t>
            </a:r>
            <a:r>
              <a:rPr lang="ru-RU" sz="1800" dirty="0" err="1"/>
              <a:t>тілом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, </a:t>
            </a:r>
            <a:r>
              <a:rPr lang="ru-RU" sz="1800" dirty="0" err="1"/>
              <a:t>розглядаються</a:t>
            </a:r>
            <a:r>
              <a:rPr lang="ru-RU" sz="1800" dirty="0"/>
              <a:t>, як </a:t>
            </a:r>
            <a:r>
              <a:rPr lang="ru-RU" sz="1800" dirty="0" err="1"/>
              <a:t>звичайні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, і </a:t>
            </a:r>
            <a:r>
              <a:rPr lang="ru-RU" sz="1800" dirty="0" err="1"/>
              <a:t>слідують</a:t>
            </a:r>
            <a:r>
              <a:rPr lang="ru-RU" sz="1800" dirty="0"/>
              <a:t> правилу одного </a:t>
            </a:r>
            <a:r>
              <a:rPr lang="ru-RU" sz="1800" dirty="0" err="1"/>
              <a:t>визначення</a:t>
            </a:r>
            <a:r>
              <a:rPr lang="ru-RU" sz="1800" dirty="0"/>
              <a:t>, тому </a:t>
            </a:r>
            <a:r>
              <a:rPr lang="ru-RU" sz="1800" dirty="0" err="1"/>
              <a:t>ці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ru-RU" sz="1800" dirty="0" err="1"/>
              <a:t>повинні</a:t>
            </a:r>
            <a:r>
              <a:rPr lang="ru-RU" sz="1800" dirty="0"/>
              <a:t> бути </a:t>
            </a:r>
            <a:r>
              <a:rPr lang="ru-RU" sz="1800" dirty="0" err="1"/>
              <a:t>визначені</a:t>
            </a:r>
            <a:r>
              <a:rPr lang="ru-RU" sz="1800" dirty="0"/>
              <a:t> в .</a:t>
            </a:r>
            <a:r>
              <a:rPr lang="ru-RU" sz="1800" dirty="0" err="1"/>
              <a:t>cpp-файлі</a:t>
            </a:r>
            <a:r>
              <a:rPr lang="ru-RU" sz="1800" dirty="0"/>
              <a:t>, а не </a:t>
            </a:r>
            <a:r>
              <a:rPr lang="ru-RU" sz="1800" dirty="0" err="1"/>
              <a:t>всередині</a:t>
            </a:r>
            <a:r>
              <a:rPr lang="ru-RU" sz="1800" dirty="0"/>
              <a:t> .h-файлу. </a:t>
            </a:r>
            <a:r>
              <a:rPr lang="ru-RU" sz="1800" b="1" dirty="0" err="1">
                <a:highlight>
                  <a:srgbClr val="FFFF00"/>
                </a:highlight>
              </a:rPr>
              <a:t>Єдиним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винятком</a:t>
            </a:r>
            <a:r>
              <a:rPr lang="ru-RU" sz="1800" b="1" dirty="0">
                <a:highlight>
                  <a:srgbClr val="FFFF00"/>
                </a:highlight>
              </a:rPr>
              <a:t> є </a:t>
            </a:r>
            <a:r>
              <a:rPr lang="ru-RU" sz="1800" b="1" dirty="0" err="1">
                <a:highlight>
                  <a:srgbClr val="FFFF00"/>
                </a:highlight>
              </a:rPr>
              <a:t>шаблони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функцій</a:t>
            </a:r>
            <a:r>
              <a:rPr lang="ru-RU" sz="1800" b="1" dirty="0">
                <a:highlight>
                  <a:srgbClr val="FFFF00"/>
                </a:highlight>
              </a:rPr>
              <a:t> (але про </a:t>
            </a:r>
            <a:r>
              <a:rPr lang="ru-RU" sz="1800" b="1" dirty="0" err="1">
                <a:highlight>
                  <a:srgbClr val="FFFF00"/>
                </a:highlight>
              </a:rPr>
              <a:t>це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трохи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пізніше</a:t>
            </a:r>
            <a:r>
              <a:rPr lang="ru-RU" sz="1800" b="1" dirty="0">
                <a:highlight>
                  <a:srgbClr val="FFFF00"/>
                </a:highlight>
              </a:rPr>
              <a:t>)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614053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Параметри за замовчуванням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Параметри</a:t>
            </a:r>
            <a:r>
              <a:rPr lang="ru-RU" sz="1800" dirty="0"/>
              <a:t> за </a:t>
            </a:r>
            <a:r>
              <a:rPr lang="ru-RU" sz="1800" dirty="0" err="1"/>
              <a:t>замовчуванням</a:t>
            </a:r>
            <a:r>
              <a:rPr lang="ru-RU" sz="1800" dirty="0"/>
              <a:t> для </a:t>
            </a:r>
            <a:r>
              <a:rPr lang="ru-RU" sz="1800" dirty="0" err="1"/>
              <a:t>методів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повинні</a:t>
            </a:r>
            <a:r>
              <a:rPr lang="ru-RU" sz="1800" b="1" dirty="0">
                <a:highlight>
                  <a:srgbClr val="00FF00"/>
                </a:highlight>
              </a:rPr>
              <a:t> бути </a:t>
            </a:r>
            <a:r>
              <a:rPr lang="ru-RU" sz="1800" b="1" dirty="0" err="1">
                <a:highlight>
                  <a:srgbClr val="00FF00"/>
                </a:highlight>
              </a:rPr>
              <a:t>оголошені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тілі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b="1" dirty="0">
                <a:highlight>
                  <a:srgbClr val="00FF00"/>
                </a:highlight>
              </a:rPr>
              <a:t> (в </a:t>
            </a:r>
            <a:r>
              <a:rPr lang="ru-RU" sz="1800" b="1" dirty="0" err="1">
                <a:highlight>
                  <a:srgbClr val="00FF00"/>
                </a:highlight>
              </a:rPr>
              <a:t>заголовковому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файлі</a:t>
            </a:r>
            <a:r>
              <a:rPr lang="ru-RU" sz="1800" b="1" dirty="0">
                <a:highlight>
                  <a:srgbClr val="00FF00"/>
                </a:highlight>
              </a:rPr>
              <a:t>)</a:t>
            </a:r>
            <a:r>
              <a:rPr lang="ru-RU" sz="1800" dirty="0"/>
              <a:t>, де вони </a:t>
            </a:r>
            <a:r>
              <a:rPr lang="ru-RU" sz="1800" dirty="0" err="1"/>
              <a:t>будуть</a:t>
            </a:r>
            <a:r>
              <a:rPr lang="ru-RU" sz="1800" dirty="0"/>
              <a:t> </a:t>
            </a:r>
            <a:r>
              <a:rPr lang="ru-RU" sz="1800" dirty="0" err="1"/>
              <a:t>видні</a:t>
            </a:r>
            <a:r>
              <a:rPr lang="ru-RU" sz="1800" dirty="0"/>
              <a:t> </a:t>
            </a:r>
            <a:r>
              <a:rPr lang="ru-RU" sz="1800" dirty="0" err="1"/>
              <a:t>всім</a:t>
            </a:r>
            <a:r>
              <a:rPr lang="ru-RU" sz="1800" dirty="0"/>
              <a:t>, </a:t>
            </a:r>
            <a:r>
              <a:rPr lang="ru-RU" sz="1800" dirty="0" err="1"/>
              <a:t>хто</a:t>
            </a:r>
            <a:r>
              <a:rPr lang="ru-RU" sz="1800" dirty="0"/>
              <a:t> </a:t>
            </a:r>
            <a:r>
              <a:rPr lang="ru-RU" sz="1800" dirty="0" err="1"/>
              <a:t>підключає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заголовок з </a:t>
            </a:r>
            <a:r>
              <a:rPr lang="ru-RU" sz="1800" dirty="0" err="1"/>
              <a:t>класом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765964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Бібліотеки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Відокремлення оголошення класу від його реалізації дуже поширене в бібліотеках, які використовуються для розширення можливостей вашої програми. Ви також підключали такі заголовки зі Стандартної бібліотеки С++, як: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vector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</a:t>
            </a:r>
            <a:r>
              <a:rPr lang="en-US" sz="1800" dirty="0"/>
              <a:t> </a:t>
            </a:r>
            <a:r>
              <a:rPr lang="uk-UA" sz="1800" dirty="0"/>
              <a:t>та інші. Зверніть увагу, ви не додавали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iostream.cpp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string.cpp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vector.cpp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array.cpp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в ваші проекти. Ваша програма потребує тільки оголошення з заголовкових файлів, щоб компілятор зміг перевірити коректність вашого коду відповідно до правил синтаксису мови </a:t>
            </a:r>
            <a:r>
              <a:rPr lang="en-US" sz="1800" dirty="0"/>
              <a:t>C++. </a:t>
            </a:r>
            <a:r>
              <a:rPr lang="uk-UA" sz="1800" dirty="0"/>
              <a:t>Однак реалізації класів, які перебувають в Стандартній бібліотеці С++, містяться в попередньо скомпільованому файлі, який додається на етапі </a:t>
            </a:r>
            <a:r>
              <a:rPr lang="uk-UA" sz="1800" dirty="0" err="1"/>
              <a:t>лінкінгу</a:t>
            </a:r>
            <a:r>
              <a:rPr lang="uk-UA" sz="1800" dirty="0"/>
              <a:t>. Ви ніде не зустрічаєте цей код.</a:t>
            </a:r>
          </a:p>
        </p:txBody>
      </p:sp>
    </p:spTree>
    <p:extLst>
      <p:ext uri="{BB962C8B-B14F-4D97-AF65-F5344CB8AC3E}">
        <p14:creationId xmlns:p14="http://schemas.microsoft.com/office/powerpoint/2010/main" val="2862717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Бібліотеки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Поза програм з відкритим вихідним кодом (де надаються обидва файли: </a:t>
            </a:r>
            <a:r>
              <a:rPr lang="uk-UA" sz="1800" b="1" dirty="0"/>
              <a:t>.</a:t>
            </a:r>
            <a:r>
              <a:rPr lang="en-US" sz="1800" b="1" dirty="0"/>
              <a:t>h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uk-UA" sz="1800" b="1" dirty="0"/>
              <a:t>.</a:t>
            </a:r>
            <a:r>
              <a:rPr lang="en-US" sz="1800" b="1" dirty="0" err="1"/>
              <a:t>cpp</a:t>
            </a:r>
            <a:r>
              <a:rPr lang="en-US" sz="1800" dirty="0"/>
              <a:t>), </a:t>
            </a:r>
            <a:r>
              <a:rPr lang="uk-UA" sz="1800" dirty="0"/>
              <a:t>більшість сторонніх бібліотек надають тільки заголовки разом з попередньо скомпільованим файлом бібліотеки. На це є декілька причин: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На етапі </a:t>
            </a:r>
            <a:r>
              <a:rPr lang="uk-UA" sz="1800" dirty="0" err="1"/>
              <a:t>лінкінгу</a:t>
            </a:r>
            <a:r>
              <a:rPr lang="uk-UA" sz="1800" dirty="0"/>
              <a:t> швидше буде підключити попередньо скомпільовану бібліотеку, ніж виконувати перекомпіляцію кожен раз, коли вона потрібна.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uk-UA" sz="1800" dirty="0"/>
              <a:t>   Захист інтелектуальної власності (творці не хочуть, щоб інші просто “крали” їх код).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Наявність власних файлів, розділених на оголошення (.</a:t>
            </a:r>
            <a:r>
              <a:rPr lang="en-US" sz="1800" dirty="0"/>
              <a:t>h-</a:t>
            </a:r>
            <a:r>
              <a:rPr lang="uk-UA" sz="1800" dirty="0"/>
              <a:t>файли) і реалізацію (.</a:t>
            </a:r>
            <a:r>
              <a:rPr lang="en-US" sz="1800" dirty="0" err="1"/>
              <a:t>cpp</a:t>
            </a:r>
            <a:r>
              <a:rPr lang="en-US" sz="1800" dirty="0"/>
              <a:t>-</a:t>
            </a:r>
            <a:r>
              <a:rPr lang="uk-UA" sz="1800" dirty="0"/>
              <a:t>файли), є не тільки хорошою формою зберігання коду, але і спрощує створення власних користувацьких бібліотек.</a:t>
            </a:r>
          </a:p>
        </p:txBody>
      </p:sp>
    </p:spTree>
    <p:extLst>
      <p:ext uri="{BB962C8B-B14F-4D97-AF65-F5344CB8AC3E}">
        <p14:creationId xmlns:p14="http://schemas.microsoft.com/office/powerpoint/2010/main" val="2343833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Можливо</a:t>
            </a:r>
            <a:r>
              <a:rPr lang="ru-RU" sz="1800" dirty="0"/>
              <a:t> у вас </a:t>
            </a:r>
            <a:r>
              <a:rPr lang="ru-RU" sz="1800" dirty="0" err="1"/>
              <a:t>виникне</a:t>
            </a:r>
            <a:r>
              <a:rPr lang="ru-RU" sz="1800" dirty="0"/>
              <a:t> </a:t>
            </a:r>
            <a:r>
              <a:rPr lang="ru-RU" sz="1800" dirty="0" err="1"/>
              <a:t>спокуса</a:t>
            </a:r>
            <a:r>
              <a:rPr lang="ru-RU" sz="1800" dirty="0"/>
              <a:t> </a:t>
            </a:r>
            <a:r>
              <a:rPr lang="ru-RU" sz="1800" dirty="0" err="1"/>
              <a:t>помістити</a:t>
            </a:r>
            <a:r>
              <a:rPr lang="ru-RU" sz="1800" dirty="0"/>
              <a:t> </a:t>
            </a:r>
            <a:r>
              <a:rPr lang="ru-RU" sz="1800" dirty="0" err="1"/>
              <a:t>всі</a:t>
            </a:r>
            <a:r>
              <a:rPr lang="ru-RU" sz="1800" dirty="0"/>
              <a:t> </a:t>
            </a:r>
            <a:r>
              <a:rPr lang="ru-RU" sz="1800" dirty="0" err="1"/>
              <a:t>визначення</a:t>
            </a:r>
            <a:r>
              <a:rPr lang="ru-RU" sz="1800" dirty="0"/>
              <a:t> </a:t>
            </a:r>
            <a:r>
              <a:rPr lang="ru-RU" sz="1800" dirty="0" err="1"/>
              <a:t>методів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в </a:t>
            </a:r>
            <a:r>
              <a:rPr lang="ru-RU" sz="1800" dirty="0" err="1"/>
              <a:t>заголовковий</a:t>
            </a:r>
            <a:r>
              <a:rPr lang="ru-RU" sz="1800" dirty="0"/>
              <a:t> файл </a:t>
            </a:r>
            <a:r>
              <a:rPr lang="ru-RU" sz="1800" dirty="0" err="1"/>
              <a:t>всередині</a:t>
            </a:r>
            <a:r>
              <a:rPr lang="ru-RU" sz="1800" dirty="0"/>
              <a:t> </a:t>
            </a:r>
            <a:r>
              <a:rPr lang="ru-RU" sz="1800" dirty="0" err="1"/>
              <a:t>тіла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. </a:t>
            </a:r>
            <a:r>
              <a:rPr lang="ru-RU" sz="1800" dirty="0" err="1"/>
              <a:t>Хоча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скомпілюється</a:t>
            </a:r>
            <a:r>
              <a:rPr lang="ru-RU" sz="1800" dirty="0"/>
              <a:t>, але тут є </a:t>
            </a:r>
            <a:r>
              <a:rPr lang="ru-RU" sz="1800" dirty="0" err="1"/>
              <a:t>декілька</a:t>
            </a:r>
            <a:r>
              <a:rPr lang="ru-RU" sz="1800" dirty="0"/>
              <a:t> </a:t>
            </a:r>
            <a:r>
              <a:rPr lang="ru-RU" sz="1800" dirty="0" err="1"/>
              <a:t>нюансів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   </a:t>
            </a:r>
            <a:r>
              <a:rPr lang="ru-RU" sz="1800" dirty="0" err="1"/>
              <a:t>По-перше</a:t>
            </a:r>
            <a:r>
              <a:rPr lang="ru-RU" sz="1800" dirty="0"/>
              <a:t>, як </a:t>
            </a:r>
            <a:r>
              <a:rPr lang="ru-RU" sz="1800" dirty="0" err="1"/>
              <a:t>згадувалося</a:t>
            </a:r>
            <a:r>
              <a:rPr lang="ru-RU" sz="1800" dirty="0"/>
              <a:t> </a:t>
            </a:r>
            <a:r>
              <a:rPr lang="ru-RU" sz="1800" dirty="0" err="1"/>
              <a:t>вище</a:t>
            </a:r>
            <a:r>
              <a:rPr lang="ru-RU" sz="1800" dirty="0"/>
              <a:t>,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призведе</a:t>
            </a:r>
            <a:r>
              <a:rPr lang="ru-RU" sz="1800" dirty="0"/>
              <a:t> до </a:t>
            </a:r>
            <a:r>
              <a:rPr lang="ru-RU" sz="1800" dirty="0" err="1"/>
              <a:t>захаращення</a:t>
            </a:r>
            <a:r>
              <a:rPr lang="ru-RU" sz="1800" dirty="0"/>
              <a:t> </a:t>
            </a:r>
            <a:r>
              <a:rPr lang="ru-RU" sz="1800" dirty="0" err="1"/>
              <a:t>визначення</a:t>
            </a:r>
            <a:r>
              <a:rPr lang="ru-RU" sz="1800" dirty="0"/>
              <a:t> </a:t>
            </a:r>
            <a:r>
              <a:rPr lang="ru-RU" sz="1800" dirty="0" err="1"/>
              <a:t>вашого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   </a:t>
            </a:r>
            <a:r>
              <a:rPr lang="ru-RU" sz="1800" dirty="0" err="1"/>
              <a:t>По-друге</a:t>
            </a:r>
            <a:r>
              <a:rPr lang="ru-RU" sz="1800" dirty="0"/>
              <a:t>, </a:t>
            </a:r>
            <a:r>
              <a:rPr lang="ru-RU" sz="1800" dirty="0" err="1"/>
              <a:t>функції</a:t>
            </a:r>
            <a:r>
              <a:rPr lang="ru-RU" sz="1800" dirty="0"/>
              <a:t>, </a:t>
            </a:r>
            <a:r>
              <a:rPr lang="ru-RU" sz="1800" dirty="0" err="1"/>
              <a:t>визначені</a:t>
            </a:r>
            <a:r>
              <a:rPr lang="ru-RU" sz="1800" dirty="0"/>
              <a:t> </a:t>
            </a:r>
            <a:r>
              <a:rPr lang="ru-RU" sz="1800" dirty="0" err="1"/>
              <a:t>всередині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, є неявно </a:t>
            </a:r>
            <a:r>
              <a:rPr lang="ru-RU" sz="1800" dirty="0" err="1"/>
              <a:t>вбудованими</a:t>
            </a:r>
            <a:r>
              <a:rPr lang="ru-RU" sz="1800" dirty="0"/>
              <a:t>. </a:t>
            </a:r>
            <a:r>
              <a:rPr lang="ru-RU" sz="1800" dirty="0" err="1"/>
              <a:t>Великі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викликаються</a:t>
            </a:r>
            <a:r>
              <a:rPr lang="ru-RU" sz="1800" dirty="0"/>
              <a:t> з </a:t>
            </a:r>
            <a:r>
              <a:rPr lang="ru-RU" sz="1800" dirty="0" err="1"/>
              <a:t>багатьох</a:t>
            </a:r>
            <a:r>
              <a:rPr lang="ru-RU" sz="1800" dirty="0"/>
              <a:t> </a:t>
            </a:r>
            <a:r>
              <a:rPr lang="ru-RU" sz="1800" dirty="0" err="1"/>
              <a:t>файлів</a:t>
            </a:r>
            <a:r>
              <a:rPr lang="ru-RU" sz="1800" dirty="0"/>
              <a:t>,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сприяти</a:t>
            </a:r>
            <a:r>
              <a:rPr lang="ru-RU" sz="1800" dirty="0"/>
              <a:t>, таким чином, «</a:t>
            </a:r>
            <a:r>
              <a:rPr lang="ru-RU" sz="1800" dirty="0" err="1"/>
              <a:t>роздуванню</a:t>
            </a:r>
            <a:r>
              <a:rPr lang="ru-RU" sz="1800" dirty="0"/>
              <a:t>» </a:t>
            </a:r>
            <a:r>
              <a:rPr lang="ru-RU" sz="1800" dirty="0" err="1"/>
              <a:t>вашого</a:t>
            </a:r>
            <a:r>
              <a:rPr lang="ru-RU" sz="1800" dirty="0"/>
              <a:t> коду.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   </a:t>
            </a:r>
            <a:r>
              <a:rPr lang="ru-RU" sz="1800" dirty="0" err="1"/>
              <a:t>По-третє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зміните</a:t>
            </a:r>
            <a:r>
              <a:rPr lang="ru-RU" sz="1800" dirty="0"/>
              <a:t> </a:t>
            </a:r>
            <a:r>
              <a:rPr lang="ru-RU" sz="1800" dirty="0" err="1"/>
              <a:t>що-небудь</a:t>
            </a:r>
            <a:r>
              <a:rPr lang="ru-RU" sz="1800" dirty="0"/>
              <a:t> в </a:t>
            </a:r>
            <a:r>
              <a:rPr lang="ru-RU" sz="1800" dirty="0" err="1"/>
              <a:t>заголовковому</a:t>
            </a:r>
            <a:r>
              <a:rPr lang="ru-RU" sz="1800" dirty="0"/>
              <a:t> </a:t>
            </a:r>
            <a:r>
              <a:rPr lang="ru-RU" sz="1800" dirty="0" err="1"/>
              <a:t>файлі</a:t>
            </a:r>
            <a:r>
              <a:rPr lang="ru-RU" sz="1800" dirty="0"/>
              <a:t>, то вам </a:t>
            </a:r>
            <a:r>
              <a:rPr lang="ru-RU" sz="1800" dirty="0" err="1"/>
              <a:t>потрібно</a:t>
            </a:r>
            <a:r>
              <a:rPr lang="ru-RU" sz="1800" dirty="0"/>
              <a:t> буде </a:t>
            </a:r>
            <a:r>
              <a:rPr lang="ru-RU" sz="1800" dirty="0" err="1"/>
              <a:t>перекомпілювати</a:t>
            </a:r>
            <a:r>
              <a:rPr lang="ru-RU" sz="1800" dirty="0"/>
              <a:t> </a:t>
            </a:r>
            <a:r>
              <a:rPr lang="ru-RU" sz="1800" dirty="0" err="1"/>
              <a:t>кожен</a:t>
            </a:r>
            <a:r>
              <a:rPr lang="ru-RU" sz="1800" dirty="0"/>
              <a:t> файл,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містить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заголовок.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мати</a:t>
            </a:r>
            <a:r>
              <a:rPr lang="ru-RU" sz="1800" dirty="0"/>
              <a:t> “</a:t>
            </a:r>
            <a:r>
              <a:rPr lang="ru-RU" sz="1800" dirty="0" err="1"/>
              <a:t>ефект</a:t>
            </a:r>
            <a:r>
              <a:rPr lang="ru-RU" sz="1800" dirty="0"/>
              <a:t> </a:t>
            </a:r>
            <a:r>
              <a:rPr lang="ru-RU" sz="1800" dirty="0" err="1"/>
              <a:t>метелика</a:t>
            </a:r>
            <a:r>
              <a:rPr lang="ru-RU" sz="1800" dirty="0"/>
              <a:t>”, коли одна </a:t>
            </a:r>
            <a:r>
              <a:rPr lang="ru-RU" sz="1800" dirty="0" err="1"/>
              <a:t>незначна</a:t>
            </a:r>
            <a:r>
              <a:rPr lang="ru-RU" sz="1800" dirty="0"/>
              <a:t> </a:t>
            </a:r>
            <a:r>
              <a:rPr lang="ru-RU" sz="1800" dirty="0" err="1"/>
              <a:t>зміна</a:t>
            </a:r>
            <a:r>
              <a:rPr lang="ru-RU" sz="1800" dirty="0"/>
              <a:t> коду </a:t>
            </a:r>
            <a:r>
              <a:rPr lang="ru-RU" sz="1800" dirty="0" err="1"/>
              <a:t>змусить</a:t>
            </a:r>
            <a:r>
              <a:rPr lang="ru-RU" sz="1800" dirty="0"/>
              <a:t> </a:t>
            </a:r>
            <a:r>
              <a:rPr lang="ru-RU" sz="1800" dirty="0" err="1"/>
              <a:t>перекомпілювати</a:t>
            </a:r>
            <a:r>
              <a:rPr lang="ru-RU" sz="1800" dirty="0"/>
              <a:t> всю </a:t>
            </a:r>
            <a:r>
              <a:rPr lang="ru-RU" sz="1800" dirty="0" err="1"/>
              <a:t>програму</a:t>
            </a:r>
            <a:r>
              <a:rPr lang="ru-RU" sz="1800" dirty="0"/>
              <a:t> (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досить</a:t>
            </a:r>
            <a:r>
              <a:rPr lang="ru-RU" sz="1800" dirty="0"/>
              <a:t> </a:t>
            </a:r>
            <a:r>
              <a:rPr lang="ru-RU" sz="1800" dirty="0" err="1"/>
              <a:t>повільно</a:t>
            </a:r>
            <a:r>
              <a:rPr lang="ru-RU" sz="1800" dirty="0"/>
              <a:t> і </a:t>
            </a:r>
            <a:r>
              <a:rPr lang="ru-RU" sz="1800" dirty="0" err="1"/>
              <a:t>довго</a:t>
            </a:r>
            <a:r>
              <a:rPr lang="ru-RU" sz="1800" dirty="0"/>
              <a:t>). </a:t>
            </a:r>
            <a:r>
              <a:rPr lang="ru-RU" sz="1800" dirty="0" err="1"/>
              <a:t>Якщо</a:t>
            </a:r>
            <a:r>
              <a:rPr lang="ru-RU" sz="1800" dirty="0"/>
              <a:t> ж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змінили</a:t>
            </a:r>
            <a:r>
              <a:rPr lang="ru-RU" sz="1800" dirty="0"/>
              <a:t> код у .</a:t>
            </a:r>
            <a:r>
              <a:rPr lang="ru-RU" sz="1800" dirty="0" err="1"/>
              <a:t>cpp-файлі</a:t>
            </a:r>
            <a:r>
              <a:rPr lang="ru-RU" sz="1800" dirty="0"/>
              <a:t>, то вам </a:t>
            </a: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перекомпілювати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.</a:t>
            </a:r>
            <a:r>
              <a:rPr lang="ru-RU" sz="1800" dirty="0" err="1"/>
              <a:t>cpp</a:t>
            </a:r>
            <a:r>
              <a:rPr lang="ru-RU" sz="1800" dirty="0"/>
              <a:t>-файл!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966892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Тому </a:t>
            </a:r>
            <a:r>
              <a:rPr lang="ru-RU" sz="1800" b="1" dirty="0" err="1">
                <a:highlight>
                  <a:srgbClr val="00FF00"/>
                </a:highlight>
              </a:rPr>
              <a:t>рекомендується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наступне</a:t>
            </a:r>
            <a:r>
              <a:rPr lang="ru-RU" sz="1800" dirty="0"/>
              <a:t>: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ru-RU" sz="1800" dirty="0"/>
              <a:t>   </a:t>
            </a:r>
            <a:r>
              <a:rPr lang="ru-RU" sz="1800" dirty="0" err="1"/>
              <a:t>Класи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використовуються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в одному </a:t>
            </a:r>
            <a:r>
              <a:rPr lang="ru-RU" sz="1800" dirty="0" err="1"/>
              <a:t>файлі</a:t>
            </a:r>
            <a:r>
              <a:rPr lang="ru-RU" sz="1800" dirty="0"/>
              <a:t>, і </a:t>
            </a:r>
            <a:r>
              <a:rPr lang="ru-RU" sz="1800" dirty="0" err="1"/>
              <a:t>які</a:t>
            </a:r>
            <a:r>
              <a:rPr lang="ru-RU" sz="1800" dirty="0"/>
              <a:t> повторно не </a:t>
            </a:r>
            <a:r>
              <a:rPr lang="ru-RU" sz="1800" dirty="0" err="1"/>
              <a:t>використовуються</a:t>
            </a:r>
            <a:r>
              <a:rPr lang="ru-RU" sz="1800" dirty="0"/>
              <a:t>, </a:t>
            </a:r>
            <a:r>
              <a:rPr lang="ru-RU" sz="1800" dirty="0" err="1"/>
              <a:t>визначайте</a:t>
            </a:r>
            <a:r>
              <a:rPr lang="ru-RU" sz="1800" dirty="0"/>
              <a:t> </a:t>
            </a:r>
            <a:r>
              <a:rPr lang="ru-RU" sz="1800" dirty="0" err="1"/>
              <a:t>безпосередньо</a:t>
            </a:r>
            <a:r>
              <a:rPr lang="ru-RU" sz="1800" dirty="0"/>
              <a:t> в .</a:t>
            </a:r>
            <a:r>
              <a:rPr lang="ru-RU" sz="1800" dirty="0" err="1"/>
              <a:t>cpp-файлі</a:t>
            </a:r>
            <a:r>
              <a:rPr lang="ru-RU" sz="1800" dirty="0"/>
              <a:t>, де вони </a:t>
            </a:r>
            <a:r>
              <a:rPr lang="ru-RU" sz="1800" dirty="0" err="1"/>
              <a:t>використовуються</a:t>
            </a:r>
            <a:r>
              <a:rPr lang="ru-RU" sz="1800" dirty="0"/>
              <a:t>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ru-RU" sz="1800" dirty="0"/>
              <a:t>   </a:t>
            </a:r>
            <a:r>
              <a:rPr lang="ru-RU" sz="1800" dirty="0" err="1"/>
              <a:t>Класи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використовуються</a:t>
            </a:r>
            <a:r>
              <a:rPr lang="ru-RU" sz="1800" dirty="0"/>
              <a:t> в </a:t>
            </a:r>
            <a:r>
              <a:rPr lang="ru-RU" sz="1800" dirty="0" err="1"/>
              <a:t>декількох</a:t>
            </a:r>
            <a:r>
              <a:rPr lang="ru-RU" sz="1800" dirty="0"/>
              <a:t> файлах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призначені</a:t>
            </a:r>
            <a:r>
              <a:rPr lang="ru-RU" sz="1800" dirty="0"/>
              <a:t> для повторного </a:t>
            </a:r>
            <a:r>
              <a:rPr lang="ru-RU" sz="1800" dirty="0" err="1"/>
              <a:t>використання</a:t>
            </a:r>
            <a:r>
              <a:rPr lang="ru-RU" sz="1800" dirty="0"/>
              <a:t>, </a:t>
            </a:r>
            <a:r>
              <a:rPr lang="ru-RU" sz="1800" dirty="0" err="1"/>
              <a:t>визначайте</a:t>
            </a:r>
            <a:r>
              <a:rPr lang="ru-RU" sz="1800" dirty="0"/>
              <a:t> в заголовку з </a:t>
            </a:r>
            <a:r>
              <a:rPr lang="ru-RU" sz="1800" dirty="0" err="1"/>
              <a:t>тим</a:t>
            </a:r>
            <a:r>
              <a:rPr lang="ru-RU" sz="1800" dirty="0"/>
              <a:t> же </a:t>
            </a:r>
            <a:r>
              <a:rPr lang="ru-RU" sz="1800" dirty="0" err="1"/>
              <a:t>ім’ям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має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ru-RU" sz="1800" dirty="0"/>
              <a:t>   </a:t>
            </a:r>
            <a:r>
              <a:rPr lang="ru-RU" sz="1800" dirty="0" err="1"/>
              <a:t>Тривіальні</a:t>
            </a:r>
            <a:r>
              <a:rPr lang="ru-RU" sz="1800" dirty="0"/>
              <a:t> </a:t>
            </a:r>
            <a:r>
              <a:rPr lang="ru-RU" sz="1800" dirty="0" err="1"/>
              <a:t>методи</a:t>
            </a:r>
            <a:r>
              <a:rPr lang="ru-RU" sz="1800" dirty="0"/>
              <a:t> (</a:t>
            </a:r>
            <a:r>
              <a:rPr lang="ru-RU" sz="1800" dirty="0" err="1"/>
              <a:t>звичайні</a:t>
            </a:r>
            <a:r>
              <a:rPr lang="ru-RU" sz="1800" dirty="0"/>
              <a:t> </a:t>
            </a:r>
            <a:r>
              <a:rPr lang="ru-RU" sz="1800" dirty="0" err="1"/>
              <a:t>конструктори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деструктори</a:t>
            </a:r>
            <a:r>
              <a:rPr lang="ru-RU" sz="1800" dirty="0"/>
              <a:t>, </a:t>
            </a:r>
            <a:r>
              <a:rPr lang="ru-RU" sz="1800" dirty="0" err="1"/>
              <a:t>функції</a:t>
            </a:r>
            <a:r>
              <a:rPr lang="ru-RU" sz="1800" dirty="0"/>
              <a:t> доступу </a:t>
            </a:r>
            <a:r>
              <a:rPr lang="ru-RU" sz="1800" dirty="0" err="1"/>
              <a:t>тощо</a:t>
            </a:r>
            <a:r>
              <a:rPr lang="ru-RU" sz="1800" dirty="0"/>
              <a:t>) </a:t>
            </a:r>
            <a:r>
              <a:rPr lang="ru-RU" sz="1800" dirty="0" err="1"/>
              <a:t>визначайте</a:t>
            </a:r>
            <a:r>
              <a:rPr lang="ru-RU" sz="1800" dirty="0"/>
              <a:t> </a:t>
            </a:r>
            <a:r>
              <a:rPr lang="ru-RU" sz="1800" dirty="0" err="1"/>
              <a:t>всередині</a:t>
            </a:r>
            <a:r>
              <a:rPr lang="ru-RU" sz="1800" dirty="0"/>
              <a:t> </a:t>
            </a:r>
            <a:r>
              <a:rPr lang="ru-RU" sz="1800" dirty="0" err="1"/>
              <a:t>тіла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.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ru-RU" sz="1800" dirty="0"/>
              <a:t>   </a:t>
            </a:r>
            <a:r>
              <a:rPr lang="ru-RU" sz="1800" dirty="0" err="1"/>
              <a:t>Нетривіальні</a:t>
            </a:r>
            <a:r>
              <a:rPr lang="ru-RU" sz="1800" dirty="0"/>
              <a:t> </a:t>
            </a:r>
            <a:r>
              <a:rPr lang="ru-RU" sz="1800" dirty="0" err="1"/>
              <a:t>методи</a:t>
            </a:r>
            <a:r>
              <a:rPr lang="ru-RU" sz="1800" dirty="0"/>
              <a:t> </a:t>
            </a:r>
            <a:r>
              <a:rPr lang="ru-RU" sz="1800" dirty="0" err="1"/>
              <a:t>визначайте</a:t>
            </a:r>
            <a:r>
              <a:rPr lang="ru-RU" sz="1800" dirty="0"/>
              <a:t> в .</a:t>
            </a:r>
            <a:r>
              <a:rPr lang="ru-RU" sz="1800" dirty="0" err="1"/>
              <a:t>cpp-файлі</a:t>
            </a:r>
            <a:r>
              <a:rPr lang="ru-RU" sz="1800" dirty="0"/>
              <a:t> з </a:t>
            </a:r>
            <a:r>
              <a:rPr lang="ru-RU" sz="1800" dirty="0" err="1"/>
              <a:t>тим</a:t>
            </a:r>
            <a:r>
              <a:rPr lang="ru-RU" sz="1800" dirty="0"/>
              <a:t> же </a:t>
            </a:r>
            <a:r>
              <a:rPr lang="ru-RU" sz="1800" dirty="0" err="1"/>
              <a:t>ім’ям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має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156249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highlight>
                  <a:srgbClr val="FFFF00"/>
                </a:highlight>
              </a:rPr>
              <a:t>На наступних </a:t>
            </a:r>
            <a:r>
              <a:rPr lang="uk-UA" sz="1800" dirty="0" err="1">
                <a:highlight>
                  <a:srgbClr val="FFFF00"/>
                </a:highlight>
              </a:rPr>
              <a:t>уроках</a:t>
            </a:r>
            <a:r>
              <a:rPr lang="uk-UA" sz="1800" dirty="0">
                <a:highlight>
                  <a:srgbClr val="FFFF00"/>
                </a:highlight>
              </a:rPr>
              <a:t> більшість наших класів будуть визначені в .</a:t>
            </a:r>
            <a:r>
              <a:rPr lang="en-US" sz="1800" dirty="0" err="1">
                <a:highlight>
                  <a:srgbClr val="FFFF00"/>
                </a:highlight>
              </a:rPr>
              <a:t>cpp</a:t>
            </a:r>
            <a:r>
              <a:rPr lang="en-US" sz="1800" dirty="0">
                <a:highlight>
                  <a:srgbClr val="FFFF00"/>
                </a:highlight>
              </a:rPr>
              <a:t>-</a:t>
            </a:r>
            <a:r>
              <a:rPr lang="uk-UA" sz="1800" dirty="0">
                <a:highlight>
                  <a:srgbClr val="FFFF00"/>
                </a:highlight>
              </a:rPr>
              <a:t>файлі з усіма методами, реалізованими безпосередньо в тілі класу. Це робиться для зручності і лаконічності прикладів. У реальних проектах краще, коли класи поміщаються в окремі .</a:t>
            </a:r>
            <a:r>
              <a:rPr lang="en-US" sz="1800" dirty="0" err="1">
                <a:highlight>
                  <a:srgbClr val="FFFF00"/>
                </a:highlight>
              </a:rPr>
              <a:t>cpp</a:t>
            </a:r>
            <a:r>
              <a:rPr lang="en-US" sz="1800" dirty="0">
                <a:highlight>
                  <a:srgbClr val="FFFF00"/>
                </a:highlight>
              </a:rPr>
              <a:t>- </a:t>
            </a:r>
            <a:r>
              <a:rPr lang="uk-UA" sz="1800" dirty="0">
                <a:highlight>
                  <a:srgbClr val="FFFF00"/>
                </a:highlight>
              </a:rPr>
              <a:t>та .</a:t>
            </a:r>
            <a:r>
              <a:rPr lang="en-US" sz="1800" dirty="0">
                <a:highlight>
                  <a:srgbClr val="FFFF00"/>
                </a:highlight>
              </a:rPr>
              <a:t>h-</a:t>
            </a:r>
            <a:r>
              <a:rPr lang="uk-UA" sz="1800" dirty="0">
                <a:highlight>
                  <a:srgbClr val="FFFF00"/>
                </a:highlight>
              </a:rPr>
              <a:t>файли.</a:t>
            </a:r>
          </a:p>
        </p:txBody>
      </p:sp>
    </p:spTree>
    <p:extLst>
      <p:ext uri="{BB962C8B-B14F-4D97-AF65-F5344CB8AC3E}">
        <p14:creationId xmlns:p14="http://schemas.microsoft.com/office/powerpoint/2010/main" val="1324182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і </a:t>
            </a:r>
            <a:r>
              <a:rPr lang="en-US" b="1" dirty="0"/>
              <a:t>const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Ф</a:t>
            </a:r>
            <a:r>
              <a:rPr lang="uk-UA" sz="1800" dirty="0" err="1"/>
              <a:t>ундаментальні</a:t>
            </a:r>
            <a:r>
              <a:rPr lang="uk-UA" sz="1800" dirty="0"/>
              <a:t> типи даних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/>
              <a:t> </a:t>
            </a:r>
            <a:r>
              <a:rPr lang="uk-UA" sz="1800" dirty="0"/>
              <a:t>тощо) можна зробити константними, використовуючи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/>
              <a:t>, </a:t>
            </a:r>
            <a:r>
              <a:rPr lang="uk-UA" sz="1800" dirty="0"/>
              <a:t>і що всі константні змінні повинні бути </a:t>
            </a:r>
            <a:r>
              <a:rPr lang="uk-UA" sz="1800" dirty="0" err="1"/>
              <a:t>ініціалізовані</a:t>
            </a:r>
            <a:r>
              <a:rPr lang="uk-UA" sz="1800" dirty="0"/>
              <a:t> під час оголошення. У випадку з константними фундаментальними типами даних ініціалізація може бути </a:t>
            </a:r>
            <a:r>
              <a:rPr lang="uk-UA" sz="1800" dirty="0" err="1"/>
              <a:t>копіюючою</a:t>
            </a:r>
            <a:r>
              <a:rPr lang="uk-UA" sz="1800" dirty="0"/>
              <a:t>, прямою або </a:t>
            </a:r>
            <a:r>
              <a:rPr lang="en-US" sz="1800" dirty="0"/>
              <a:t>uniform-: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Об’єкти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зробити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константними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dirty="0"/>
              <a:t>(</a:t>
            </a:r>
            <a:r>
              <a:rPr lang="ru-RU" sz="1800" dirty="0" err="1"/>
              <a:t>використовуючи</a:t>
            </a:r>
            <a:r>
              <a:rPr lang="ru-RU" sz="1800" dirty="0"/>
              <a:t> </a:t>
            </a:r>
            <a:r>
              <a:rPr lang="ru-RU" sz="1800" dirty="0" err="1"/>
              <a:t>ключове</a:t>
            </a:r>
            <a:r>
              <a:rPr lang="ru-RU" sz="1800" dirty="0"/>
              <a:t> слово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ru-RU" sz="1800" dirty="0"/>
              <a:t>). </a:t>
            </a:r>
            <a:r>
              <a:rPr lang="ru-RU" sz="1800" dirty="0" err="1"/>
              <a:t>Ініціалізація</a:t>
            </a:r>
            <a:r>
              <a:rPr lang="ru-RU" sz="1800" dirty="0"/>
              <a:t> </a:t>
            </a:r>
            <a:r>
              <a:rPr lang="ru-RU" sz="1800" dirty="0" err="1"/>
              <a:t>виконується</a:t>
            </a:r>
            <a:r>
              <a:rPr lang="ru-RU" sz="1800" dirty="0"/>
              <a:t> через </a:t>
            </a:r>
            <a:r>
              <a:rPr lang="ru-RU" sz="1800" dirty="0" err="1"/>
              <a:t>конструктори</a:t>
            </a:r>
            <a:r>
              <a:rPr lang="ru-RU" sz="1800" dirty="0"/>
              <a:t> </a:t>
            </a:r>
            <a:r>
              <a:rPr lang="ru-RU" sz="1800" dirty="0" err="1"/>
              <a:t>класів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FA3B67-A6DB-489D-BC6B-F05F5CA8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51" y="2127350"/>
            <a:ext cx="7454096" cy="15537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226F4C-C9FC-4994-BF03-10978147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2582"/>
            <a:ext cx="12192000" cy="16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8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C75C71-900F-4BBC-BDB8-DAD19522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97" y="1238491"/>
            <a:ext cx="4368501" cy="4936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2C86E8-B578-4C40-AB0C-5B8DF1604EED}"/>
              </a:ext>
            </a:extLst>
          </p:cNvPr>
          <p:cNvSpPr txBox="1"/>
          <p:nvPr/>
        </p:nvSpPr>
        <p:spPr>
          <a:xfrm>
            <a:off x="5577613" y="4405886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color: red, radius: 20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color: black, radius: 20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color: red, radius: 30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color: black, radius: 30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4976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 і </a:t>
            </a:r>
            <a:r>
              <a:rPr lang="en-US" b="1" dirty="0"/>
              <a:t>const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Як тільки константний об’єкт класу </a:t>
            </a:r>
            <a:r>
              <a:rPr lang="uk-UA" sz="1800" b="1" dirty="0" err="1">
                <a:highlight>
                  <a:srgbClr val="00FF00"/>
                </a:highlight>
              </a:rPr>
              <a:t>ініціалізується</a:t>
            </a:r>
            <a:r>
              <a:rPr lang="uk-UA" sz="1800" b="1" dirty="0">
                <a:highlight>
                  <a:srgbClr val="00FF00"/>
                </a:highlight>
              </a:rPr>
              <a:t> через конструктор, т</a:t>
            </a:r>
            <a:r>
              <a:rPr lang="uk-UA" sz="1800" b="1" dirty="0">
                <a:highlight>
                  <a:srgbClr val="FFFF00"/>
                </a:highlight>
              </a:rPr>
              <a:t>о будь-яка спроба модифікувати </a:t>
            </a:r>
            <a:r>
              <a:rPr lang="ru-RU" sz="1800" b="1" dirty="0">
                <a:highlight>
                  <a:srgbClr val="FFFF00"/>
                </a:highlight>
              </a:rPr>
              <a:t>поля</a:t>
            </a:r>
            <a:r>
              <a:rPr lang="uk-UA" sz="1800" b="1" dirty="0">
                <a:highlight>
                  <a:srgbClr val="FFFF00"/>
                </a:highlight>
              </a:rPr>
              <a:t> об’єкта заборонена</a:t>
            </a:r>
            <a:r>
              <a:rPr lang="uk-UA" sz="1800" b="1" dirty="0">
                <a:highlight>
                  <a:srgbClr val="00FF00"/>
                </a:highlight>
              </a:rPr>
              <a:t>, оскільки це порушує принципи константності об’єкта</a:t>
            </a:r>
            <a:r>
              <a:rPr lang="uk-UA" sz="1800" dirty="0"/>
              <a:t>. Забороняється як зміна полів напряму (якщо вони є </a:t>
            </a:r>
            <a:r>
              <a:rPr lang="en-US" sz="1800" dirty="0"/>
              <a:t>public), </a:t>
            </a:r>
            <a:r>
              <a:rPr lang="uk-UA" sz="1800" dirty="0"/>
              <a:t>так і виклик методів (</a:t>
            </a:r>
            <a:r>
              <a:rPr lang="uk-UA" sz="1800" dirty="0" err="1"/>
              <a:t>сеттерів</a:t>
            </a:r>
            <a:r>
              <a:rPr lang="uk-UA" sz="1800" dirty="0"/>
              <a:t>), за допомогою яких можна вказати значення полів. Розглянемо наступний клас: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50FB5D-F889-4D57-A82A-4EA64F051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4126" y="2528034"/>
            <a:ext cx="5803746" cy="432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Константні методи класів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Дивно, але це також </a:t>
            </a:r>
            <a:r>
              <a:rPr lang="uk-UA" sz="1800" dirty="0" err="1"/>
              <a:t>викличе</a:t>
            </a:r>
            <a:r>
              <a:rPr lang="uk-UA" sz="1800" dirty="0"/>
              <a:t> помилку компіляції, хоча метод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getValue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b="1" dirty="0">
                <a:highlight>
                  <a:srgbClr val="FFFF00"/>
                </a:highlight>
              </a:rPr>
              <a:t>не робить нічого для модифікації змінної-члена</a:t>
            </a:r>
            <a:r>
              <a:rPr lang="uk-UA" sz="1800" dirty="0"/>
              <a:t>! </a:t>
            </a:r>
            <a:r>
              <a:rPr lang="uk-UA" sz="1800" b="1" dirty="0">
                <a:highlight>
                  <a:srgbClr val="00FFFF"/>
                </a:highlight>
              </a:rPr>
              <a:t>Виявляється, константні об’єкти класу можуть явно викликати тільки константні методи класу, а </a:t>
            </a:r>
            <a:r>
              <a:rPr lang="en-US" sz="1800" b="1" dirty="0" err="1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getValue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()</a:t>
            </a:r>
            <a:r>
              <a:rPr lang="en-US" sz="1800" b="1" dirty="0">
                <a:highlight>
                  <a:srgbClr val="00FFFF"/>
                </a:highlight>
              </a:rPr>
              <a:t> </a:t>
            </a:r>
            <a:r>
              <a:rPr lang="uk-UA" sz="1800" b="1" dirty="0">
                <a:highlight>
                  <a:srgbClr val="00FFFF"/>
                </a:highlight>
              </a:rPr>
              <a:t>не вказано, як константний метод</a:t>
            </a:r>
            <a:r>
              <a:rPr lang="uk-UA" sz="1800" dirty="0"/>
              <a:t>. </a:t>
            </a:r>
            <a:r>
              <a:rPr lang="uk-UA" sz="1800" b="1" dirty="0">
                <a:highlight>
                  <a:srgbClr val="00FF00"/>
                </a:highlight>
              </a:rPr>
              <a:t>Константний метод</a:t>
            </a:r>
            <a:r>
              <a:rPr lang="uk-UA" sz="1800" dirty="0"/>
              <a:t> — це метод, який гарантує, що не змінюватиме об’єкт або не викликатиме неконстантні методи класу (оскільки вони можуть змінити об’єкт).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Щоб зробити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getValue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 </a:t>
            </a:r>
            <a:r>
              <a:rPr lang="uk-UA" sz="1800" dirty="0"/>
              <a:t>константним, </a:t>
            </a:r>
            <a:r>
              <a:rPr lang="uk-UA" sz="1800" b="1" dirty="0">
                <a:highlight>
                  <a:srgbClr val="00FF00"/>
                </a:highlight>
              </a:rPr>
              <a:t>потрібно просто додати ключове слово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const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до прототипу функції після списку параметрів</a:t>
            </a:r>
            <a:r>
              <a:rPr lang="uk-UA" sz="1800" dirty="0"/>
              <a:t>, але перед тілом функції: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5A4F52-9D3B-485F-ABFE-708144C4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07" y="667088"/>
            <a:ext cx="4543185" cy="8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60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Константні методи класів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Тепер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getValue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uk-UA" sz="1800" dirty="0"/>
              <a:t>є константним методом. Це означає, що ми можемо викликати його через будь-який константний об’єкт.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Для методів, визначених поза тілом класу, ключове слово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/>
              <a:t> </a:t>
            </a:r>
            <a:r>
              <a:rPr lang="uk-UA" sz="1800" dirty="0"/>
              <a:t>має використовуватися як в прототипі функції (в тілі класу), так і у визначенні функції: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ECD482-E85D-46B3-8370-FC98AE36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0105"/>
            <a:ext cx="12192000" cy="343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38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Константні методи класів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956BC9-6F50-4D4F-8E03-BA4E89153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99" y="877057"/>
            <a:ext cx="9136600" cy="596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574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Константні методи класів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Крім</a:t>
            </a:r>
            <a:r>
              <a:rPr lang="ru-RU" sz="1800" dirty="0"/>
              <a:t> того, будь-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константний</a:t>
            </a:r>
            <a:r>
              <a:rPr lang="ru-RU" sz="1800" dirty="0"/>
              <a:t> метод,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намагається</a:t>
            </a:r>
            <a:r>
              <a:rPr lang="ru-RU" sz="1800" dirty="0"/>
              <a:t> </a:t>
            </a:r>
            <a:r>
              <a:rPr lang="ru-RU" sz="1800" dirty="0" err="1"/>
              <a:t>змінити</a:t>
            </a:r>
            <a:r>
              <a:rPr lang="ru-RU" sz="1800" dirty="0"/>
              <a:t> </a:t>
            </a:r>
            <a:r>
              <a:rPr lang="ru-RU" sz="1800" dirty="0" err="1"/>
              <a:t>змінну</a:t>
            </a:r>
            <a:r>
              <a:rPr lang="ru-RU" sz="1800" dirty="0"/>
              <a:t>-член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викликати</a:t>
            </a:r>
            <a:r>
              <a:rPr lang="ru-RU" sz="1800" dirty="0"/>
              <a:t> </a:t>
            </a:r>
            <a:r>
              <a:rPr lang="ru-RU" sz="1800" dirty="0" err="1"/>
              <a:t>неконстантний</a:t>
            </a:r>
            <a:r>
              <a:rPr lang="ru-RU" sz="1800" dirty="0"/>
              <a:t> метод </a:t>
            </a:r>
            <a:r>
              <a:rPr lang="ru-RU" sz="1800" dirty="0" err="1"/>
              <a:t>класу</a:t>
            </a:r>
            <a:r>
              <a:rPr lang="ru-RU" sz="1800" dirty="0"/>
              <a:t>,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призведе</a:t>
            </a:r>
            <a:r>
              <a:rPr lang="ru-RU" sz="1800" dirty="0"/>
              <a:t> до </a:t>
            </a:r>
            <a:r>
              <a:rPr lang="ru-RU" sz="1800" dirty="0" err="1"/>
              <a:t>помилки</a:t>
            </a:r>
            <a:r>
              <a:rPr lang="ru-RU" sz="1800" dirty="0"/>
              <a:t> </a:t>
            </a:r>
            <a:r>
              <a:rPr lang="ru-RU" sz="1800" dirty="0" err="1"/>
              <a:t>компіляції</a:t>
            </a:r>
            <a:r>
              <a:rPr lang="ru-RU" sz="1800" dirty="0"/>
              <a:t>,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255C4F-82E1-41D4-9965-035EAEA1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8744"/>
            <a:ext cx="12192000" cy="22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272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Константні методи класів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Зверніть увагу, конструктори не можуть бути константними</a:t>
            </a:r>
            <a:r>
              <a:rPr lang="uk-UA" sz="1800" dirty="0"/>
              <a:t>. Це пов’язано з тим, що вони повинні мати можливість </a:t>
            </a:r>
            <a:r>
              <a:rPr lang="uk-UA" sz="1800" dirty="0" err="1"/>
              <a:t>ініціалізувати</a:t>
            </a:r>
            <a:r>
              <a:rPr lang="uk-UA" sz="1800" dirty="0"/>
              <a:t> змінні-члени класу, а константний конструктор цього не може зробити. Тому в мові С++ константні конструктори заборонені.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Варто відзначити, що константний об’єкт класу може викликати конструктор, який </a:t>
            </a:r>
            <a:r>
              <a:rPr lang="uk-UA" sz="1800" dirty="0" err="1"/>
              <a:t>ініціалізуватиме</a:t>
            </a:r>
            <a:r>
              <a:rPr lang="uk-UA" sz="1800" dirty="0"/>
              <a:t> всі або деякі змінні-члени, або ж не </a:t>
            </a:r>
            <a:r>
              <a:rPr lang="uk-UA" sz="1800" dirty="0" err="1"/>
              <a:t>ініціалізуватиме</a:t>
            </a:r>
            <a:r>
              <a:rPr lang="uk-UA" sz="1800" dirty="0"/>
              <a:t> їх взагалі!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Правило: Робіть всі ваші методи, які не змінюють дані об’єкта класу, константними.</a:t>
            </a:r>
          </a:p>
        </p:txBody>
      </p:sp>
    </p:spTree>
    <p:extLst>
      <p:ext uri="{BB962C8B-B14F-4D97-AF65-F5344CB8AC3E}">
        <p14:creationId xmlns:p14="http://schemas.microsoft.com/office/powerpoint/2010/main" val="3862335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Константні посилання 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5281513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Ще</a:t>
            </a:r>
            <a:r>
              <a:rPr lang="ru-RU" sz="1800" b="1" dirty="0">
                <a:highlight>
                  <a:srgbClr val="00FF00"/>
                </a:highlight>
              </a:rPr>
              <a:t> одним способом </a:t>
            </a:r>
            <a:r>
              <a:rPr lang="ru-RU" sz="1800" b="1" dirty="0" err="1">
                <a:highlight>
                  <a:srgbClr val="00FF00"/>
                </a:highlight>
              </a:rPr>
              <a:t>створення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константних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об’єктів</a:t>
            </a:r>
            <a:r>
              <a:rPr lang="ru-RU" sz="1800" b="1" dirty="0">
                <a:highlight>
                  <a:srgbClr val="00FF00"/>
                </a:highlight>
              </a:rPr>
              <a:t> є передача </a:t>
            </a:r>
            <a:r>
              <a:rPr lang="ru-RU" sz="1800" b="1" dirty="0" err="1">
                <a:highlight>
                  <a:srgbClr val="00FF00"/>
                </a:highlight>
              </a:rPr>
              <a:t>об’єктів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функцію</a:t>
            </a:r>
            <a:r>
              <a:rPr lang="ru-RU" sz="1800" b="1" dirty="0">
                <a:highlight>
                  <a:srgbClr val="00FF00"/>
                </a:highlight>
              </a:rPr>
              <a:t> по константному </a:t>
            </a:r>
            <a:r>
              <a:rPr lang="ru-RU" sz="1800" b="1" dirty="0" err="1">
                <a:highlight>
                  <a:srgbClr val="00FF00"/>
                </a:highlight>
              </a:rPr>
              <a:t>посиланню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Відповідь полягає в тому, що всередині функції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printDate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uk-UA" sz="1800" dirty="0"/>
              <a:t>об’єкт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date</a:t>
            </a:r>
            <a:r>
              <a:rPr lang="en-US" sz="1800" dirty="0"/>
              <a:t> </a:t>
            </a:r>
            <a:r>
              <a:rPr lang="uk-UA" sz="1800" dirty="0"/>
              <a:t>розглядається як константний. І через цей константний </a:t>
            </a:r>
            <a:r>
              <a:rPr lang="en-US" sz="1800" dirty="0"/>
              <a:t>date </a:t>
            </a:r>
            <a:r>
              <a:rPr lang="uk-UA" sz="1800" dirty="0"/>
              <a:t>ми викликаємо методи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getDay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getMonth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getYear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uk-UA" sz="1800" dirty="0"/>
              <a:t>які є неконстантними. Оскільки ми не можемо викликати неконстантні методи через константні об’єкти, то тут ми отримаємо помилку компіляції.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1A91A-B369-4219-A24C-F99617B2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514" y="-1"/>
            <a:ext cx="6910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451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Константні посилання і класи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F9517C-F432-4B52-B1E6-D65DA264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13" y="0"/>
            <a:ext cx="6596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8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Перевантаження</a:t>
            </a:r>
            <a:r>
              <a:rPr lang="ru-RU" sz="3600" b="1" dirty="0"/>
              <a:t> </a:t>
            </a:r>
            <a:r>
              <a:rPr lang="ru-RU" sz="3600" b="1" dirty="0" err="1"/>
              <a:t>константних</a:t>
            </a:r>
            <a:r>
              <a:rPr lang="ru-RU" sz="3600" b="1" dirty="0"/>
              <a:t> і </a:t>
            </a:r>
            <a:r>
              <a:rPr lang="ru-RU" sz="3600" b="1" dirty="0" err="1"/>
              <a:t>неконстантних</a:t>
            </a:r>
            <a:r>
              <a:rPr lang="ru-RU" sz="3600" b="1" dirty="0"/>
              <a:t> </a:t>
            </a:r>
            <a:r>
              <a:rPr lang="ru-RU" sz="3600" b="1" dirty="0" err="1"/>
              <a:t>функцій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Хоча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це</a:t>
            </a:r>
            <a:r>
              <a:rPr lang="ru-RU" sz="1800" b="1" dirty="0">
                <a:highlight>
                  <a:srgbClr val="00FF00"/>
                </a:highlight>
              </a:rPr>
              <a:t> робиться не </a:t>
            </a:r>
            <a:r>
              <a:rPr lang="ru-RU" sz="1800" b="1" dirty="0" err="1">
                <a:highlight>
                  <a:srgbClr val="00FF00"/>
                </a:highlight>
              </a:rPr>
              <a:t>дуже</a:t>
            </a:r>
            <a:r>
              <a:rPr lang="ru-RU" sz="1800" b="1" dirty="0">
                <a:highlight>
                  <a:srgbClr val="00FF00"/>
                </a:highlight>
              </a:rPr>
              <a:t> часто, але </a:t>
            </a:r>
            <a:r>
              <a:rPr lang="ru-RU" sz="1800" b="1" dirty="0" err="1">
                <a:highlight>
                  <a:srgbClr val="00FF00"/>
                </a:highlight>
              </a:rPr>
              <a:t>функцію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перевантажити</a:t>
            </a:r>
            <a:r>
              <a:rPr lang="ru-RU" sz="1800" b="1" dirty="0">
                <a:highlight>
                  <a:srgbClr val="00FF00"/>
                </a:highlight>
              </a:rPr>
              <a:t> таким чином, </a:t>
            </a:r>
            <a:r>
              <a:rPr lang="ru-RU" sz="1800" b="1" dirty="0" err="1">
                <a:highlight>
                  <a:srgbClr val="00FF00"/>
                </a:highlight>
              </a:rPr>
              <a:t>щоб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константну</a:t>
            </a:r>
            <a:r>
              <a:rPr lang="ru-RU" sz="1800" b="1" dirty="0">
                <a:highlight>
                  <a:srgbClr val="00FF00"/>
                </a:highlight>
              </a:rPr>
              <a:t> і </a:t>
            </a:r>
            <a:r>
              <a:rPr lang="ru-RU" sz="1800" b="1" dirty="0" err="1">
                <a:highlight>
                  <a:srgbClr val="00FF00"/>
                </a:highlight>
              </a:rPr>
              <a:t>неконстантну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версії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однієї</a:t>
            </a:r>
            <a:r>
              <a:rPr lang="ru-RU" sz="1800" b="1" dirty="0">
                <a:highlight>
                  <a:srgbClr val="00FF00"/>
                </a:highlight>
              </a:rPr>
              <a:t> і </a:t>
            </a:r>
            <a:r>
              <a:rPr lang="ru-RU" sz="1800" b="1" dirty="0" err="1">
                <a:highlight>
                  <a:srgbClr val="00FF00"/>
                </a:highlight>
              </a:rPr>
              <a:t>тієї</a:t>
            </a:r>
            <a:r>
              <a:rPr lang="ru-RU" sz="1800" b="1" dirty="0">
                <a:highlight>
                  <a:srgbClr val="00FF00"/>
                </a:highlight>
              </a:rPr>
              <a:t> ж </a:t>
            </a:r>
            <a:r>
              <a:rPr lang="ru-RU" sz="1800" b="1" dirty="0" err="1">
                <a:highlight>
                  <a:srgbClr val="00FF00"/>
                </a:highlight>
              </a:rPr>
              <a:t>функції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F43DCB-A526-4978-B4DD-9B1A9607D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86" y="1814518"/>
            <a:ext cx="7641428" cy="50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95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Статичні</a:t>
            </a:r>
            <a:r>
              <a:rPr lang="ru-RU" sz="3600" b="1" dirty="0"/>
              <a:t> </a:t>
            </a:r>
            <a:r>
              <a:rPr lang="ru-RU" sz="3600" b="1" dirty="0" err="1"/>
              <a:t>змінні</a:t>
            </a:r>
            <a:r>
              <a:rPr lang="ru-RU" sz="3600" b="1" dirty="0"/>
              <a:t>-члени </a:t>
            </a:r>
            <a:r>
              <a:rPr lang="ru-RU" sz="3600" b="1" dirty="0" err="1"/>
              <a:t>класу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Статичні змінні зберігають свої значення і не знищуються навіть після виходу з блоку, в якому вони оголошені, наприклад: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54F55A-DF05-4A98-AA88-58357C60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98" y="1770926"/>
            <a:ext cx="4915486" cy="50870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81AAAC-B512-4965-8050-EED5D086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381" y="3534848"/>
            <a:ext cx="362001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0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69BCD5-DAF4-4FD2-AC4A-C889CE23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164" y="0"/>
            <a:ext cx="3747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84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Статичні</a:t>
            </a:r>
            <a:r>
              <a:rPr lang="ru-RU" sz="3600" b="1" dirty="0"/>
              <a:t> </a:t>
            </a:r>
            <a:r>
              <a:rPr lang="ru-RU" sz="3600" b="1" dirty="0" err="1"/>
              <a:t>змінні</a:t>
            </a:r>
            <a:r>
              <a:rPr lang="ru-RU" sz="3600" b="1" dirty="0"/>
              <a:t>-члени </a:t>
            </a:r>
            <a:r>
              <a:rPr lang="ru-RU" sz="3600" b="1" dirty="0" err="1"/>
              <a:t>класу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Ключове слово </a:t>
            </a:r>
            <a:r>
              <a:rPr lang="en-US" sz="1800" dirty="0"/>
              <a:t>static </a:t>
            </a:r>
            <a:r>
              <a:rPr lang="uk-UA" sz="1800" dirty="0"/>
              <a:t>має інше значення, коли мова йде про глобальні змінні — воно надає їм внутрішній зв’язок (що обмежує їх видимість/використання за межами файлу, в якому вони визначені). Оскільки використання глобальних змінних — це зло, то ключове слово </a:t>
            </a:r>
            <a:r>
              <a:rPr lang="en-US" sz="1800" dirty="0"/>
              <a:t>static </a:t>
            </a:r>
            <a:r>
              <a:rPr lang="uk-UA" sz="1800" dirty="0"/>
              <a:t>в цьому контексті використовується рідко.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У мові </a:t>
            </a:r>
            <a:r>
              <a:rPr lang="en-US" sz="1800" b="1" dirty="0">
                <a:highlight>
                  <a:srgbClr val="00FF00"/>
                </a:highlight>
              </a:rPr>
              <a:t>C++ </a:t>
            </a:r>
            <a:r>
              <a:rPr lang="uk-UA" sz="1800" b="1" dirty="0">
                <a:highlight>
                  <a:srgbClr val="00FF00"/>
                </a:highlight>
              </a:rPr>
              <a:t>ключове слово </a:t>
            </a:r>
            <a:r>
              <a:rPr lang="en-US" sz="1800" b="1" dirty="0">
                <a:highlight>
                  <a:srgbClr val="00FF00"/>
                </a:highlight>
              </a:rPr>
              <a:t>static </a:t>
            </a:r>
            <a:r>
              <a:rPr lang="uk-UA" sz="1800" b="1" dirty="0">
                <a:highlight>
                  <a:srgbClr val="00FF00"/>
                </a:highlight>
              </a:rPr>
              <a:t>можна використовувати в класах</a:t>
            </a:r>
            <a:r>
              <a:rPr lang="uk-UA" sz="1800" dirty="0"/>
              <a:t>: </a:t>
            </a:r>
            <a:r>
              <a:rPr lang="uk-UA" sz="1800" b="1" dirty="0">
                <a:highlight>
                  <a:srgbClr val="00FFFF"/>
                </a:highlight>
              </a:rPr>
              <a:t>статичні поля і статичні методи</a:t>
            </a:r>
            <a:r>
              <a:rPr lang="uk-UA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Перш </a:t>
            </a:r>
            <a:r>
              <a:rPr lang="ru-RU" sz="1800" dirty="0" err="1"/>
              <a:t>ніж</a:t>
            </a:r>
            <a:r>
              <a:rPr lang="ru-RU" sz="1800" dirty="0"/>
              <a:t> ми </a:t>
            </a:r>
            <a:r>
              <a:rPr lang="ru-RU" sz="1800" dirty="0" err="1"/>
              <a:t>перейдемо</a:t>
            </a:r>
            <a:r>
              <a:rPr lang="ru-RU" sz="1800" dirty="0"/>
              <a:t> до </a:t>
            </a:r>
            <a:r>
              <a:rPr lang="ru-RU" sz="1800" dirty="0" err="1"/>
              <a:t>ключового</a:t>
            </a:r>
            <a:r>
              <a:rPr lang="ru-RU" sz="1800" dirty="0"/>
              <a:t> слова </a:t>
            </a:r>
            <a:r>
              <a:rPr lang="ru-RU" sz="1800" dirty="0" err="1"/>
              <a:t>static</a:t>
            </a:r>
            <a:r>
              <a:rPr lang="ru-RU" sz="1800" dirty="0"/>
              <a:t> </a:t>
            </a:r>
            <a:r>
              <a:rPr lang="ru-RU" sz="1800" dirty="0" err="1"/>
              <a:t>зі</a:t>
            </a:r>
            <a:r>
              <a:rPr lang="ru-RU" sz="1800" dirty="0"/>
              <a:t> </a:t>
            </a:r>
            <a:r>
              <a:rPr lang="ru-RU" sz="1800" dirty="0" err="1"/>
              <a:t>змінними</a:t>
            </a:r>
            <a:r>
              <a:rPr lang="ru-RU" sz="1800" dirty="0"/>
              <a:t>-членами </a:t>
            </a:r>
            <a:r>
              <a:rPr lang="ru-RU" sz="1800" dirty="0" err="1"/>
              <a:t>класу</a:t>
            </a:r>
            <a:r>
              <a:rPr lang="ru-RU" sz="1800" dirty="0"/>
              <a:t>, давайте </a:t>
            </a:r>
            <a:r>
              <a:rPr lang="ru-RU" sz="1800" dirty="0" err="1"/>
              <a:t>спочатку</a:t>
            </a:r>
            <a:r>
              <a:rPr lang="ru-RU" sz="1800" dirty="0"/>
              <a:t>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213996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Статичні</a:t>
            </a:r>
            <a:r>
              <a:rPr lang="ru-RU" sz="3600" b="1" dirty="0"/>
              <a:t> </a:t>
            </a:r>
            <a:r>
              <a:rPr lang="ru-RU" sz="3600" b="1" dirty="0" err="1"/>
              <a:t>змінні</a:t>
            </a:r>
            <a:r>
              <a:rPr lang="ru-RU" sz="3600" b="1" dirty="0"/>
              <a:t>-члени </a:t>
            </a:r>
            <a:r>
              <a:rPr lang="ru-RU" sz="3600" b="1" dirty="0" err="1"/>
              <a:t>класу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382916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</a:rPr>
              <a:t>При створенні об’єкта класу, кожен об’єкт отримує свою власну копію всіх полів класу</a:t>
            </a:r>
            <a:r>
              <a:rPr lang="uk-UA" sz="1800" dirty="0"/>
              <a:t>. В цьому випадку, оскільки ми оголосили два об’єкти класу </a:t>
            </a:r>
            <a:r>
              <a:rPr lang="en-US" sz="1800" b="1" dirty="0">
                <a:highlight>
                  <a:srgbClr val="FFFF00"/>
                </a:highlight>
              </a:rPr>
              <a:t>Anything</a:t>
            </a:r>
            <a:r>
              <a:rPr lang="en-US" sz="1800" dirty="0"/>
              <a:t>, </a:t>
            </a:r>
            <a:r>
              <a:rPr lang="uk-UA" sz="1800" dirty="0"/>
              <a:t>у нас буде дві копії </a:t>
            </a:r>
            <a:r>
              <a:rPr lang="en-US" sz="1800" b="1" dirty="0" err="1">
                <a:highlight>
                  <a:srgbClr val="FFFF00"/>
                </a:highlight>
              </a:rPr>
              <a:t>m_value</a:t>
            </a:r>
            <a:r>
              <a:rPr lang="en-US" sz="1800" b="1" dirty="0">
                <a:highlight>
                  <a:srgbClr val="FFFF00"/>
                </a:highlight>
              </a:rPr>
              <a:t>: </a:t>
            </a:r>
            <a:r>
              <a:rPr lang="en-US" sz="1800" b="1" dirty="0" err="1">
                <a:highlight>
                  <a:srgbClr val="FFFF00"/>
                </a:highlight>
              </a:rPr>
              <a:t>first.m_value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uk-UA" sz="1800" b="1" dirty="0">
                <a:highlight>
                  <a:srgbClr val="FFFF00"/>
                </a:highlight>
              </a:rPr>
              <a:t>і </a:t>
            </a:r>
            <a:r>
              <a:rPr lang="en-US" sz="1800" b="1" dirty="0" err="1">
                <a:highlight>
                  <a:srgbClr val="FFFF00"/>
                </a:highlight>
              </a:rPr>
              <a:t>second.m_value</a:t>
            </a:r>
            <a:r>
              <a:rPr lang="en-US" sz="1800" dirty="0"/>
              <a:t>. </a:t>
            </a:r>
            <a:r>
              <a:rPr lang="uk-UA" sz="1800" dirty="0"/>
              <a:t>Це різні значення, відповідно, результат виконання програми: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4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3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588D24-D381-49EB-B12B-E67DD6DF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916" y="940186"/>
            <a:ext cx="4809084" cy="583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49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sz="4400" b="1" dirty="0" err="1"/>
              <a:t>Статичні</a:t>
            </a:r>
            <a:r>
              <a:rPr lang="ru-RU" sz="4400" b="1" dirty="0"/>
              <a:t> </a:t>
            </a:r>
            <a:r>
              <a:rPr lang="ru-RU" sz="4400" b="1" dirty="0" err="1"/>
              <a:t>змінні</a:t>
            </a:r>
            <a:r>
              <a:rPr lang="ru-RU" sz="4400" b="1" dirty="0"/>
              <a:t>-члени </a:t>
            </a:r>
            <a:r>
              <a:rPr lang="ru-RU" sz="4400" b="1" dirty="0" err="1"/>
              <a:t>класу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274287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Змінні-члени класу можна зробити статичними, використовуючи ключове слово </a:t>
            </a:r>
            <a:r>
              <a:rPr lang="en-US" sz="1800" dirty="0"/>
              <a:t>static. </a:t>
            </a:r>
            <a:r>
              <a:rPr lang="uk-UA" sz="1800" dirty="0"/>
              <a:t>На відміну від </a:t>
            </a:r>
            <a:r>
              <a:rPr lang="uk-UA" sz="1800" b="1" dirty="0">
                <a:highlight>
                  <a:srgbClr val="00FFFF"/>
                </a:highlight>
              </a:rPr>
              <a:t>звичайних полів</a:t>
            </a:r>
            <a:r>
              <a:rPr lang="uk-UA" sz="1800" dirty="0"/>
              <a:t>, </a:t>
            </a:r>
            <a:r>
              <a:rPr lang="uk-UA" sz="1800" b="1" dirty="0">
                <a:highlight>
                  <a:srgbClr val="00FF00"/>
                </a:highlight>
              </a:rPr>
              <a:t>статичні поля</a:t>
            </a:r>
            <a:r>
              <a:rPr lang="uk-UA" sz="1800" dirty="0"/>
              <a:t> є загальними для всіх об’єктів класу. Розглянемо наступний код: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4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4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s_value</a:t>
            </a:r>
            <a:r>
              <a:rPr lang="en-US" sz="1800" dirty="0"/>
              <a:t> </a:t>
            </a:r>
            <a:r>
              <a:rPr lang="uk-UA" sz="1800" dirty="0"/>
              <a:t>є статичною змінною-членом, то вона є спільною для всіх об’єктів класу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Anything</a:t>
            </a:r>
            <a:r>
              <a:rPr lang="en-US" sz="1800" dirty="0"/>
              <a:t>. </a:t>
            </a:r>
            <a:r>
              <a:rPr lang="uk-UA" sz="1800" dirty="0"/>
              <a:t>Відповідно,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first.s_value</a:t>
            </a:r>
            <a:r>
              <a:rPr lang="en-US" sz="1800" dirty="0"/>
              <a:t> — </a:t>
            </a:r>
            <a:r>
              <a:rPr lang="uk-UA" sz="1800" dirty="0"/>
              <a:t>це та ж змінна, що і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second.s_value</a:t>
            </a:r>
            <a:r>
              <a:rPr lang="en-US" sz="1800" dirty="0"/>
              <a:t>. </a:t>
            </a:r>
            <a:r>
              <a:rPr lang="uk-UA" sz="1800" dirty="0"/>
              <a:t>Вищенаведена програма показує, що до значення, яке ми встановили через перший об’єкт, можна отримати доступ і через другий об’єкт.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69D14-1561-4866-9BAA-41B9F597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287" y="619641"/>
            <a:ext cx="4917712" cy="62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02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Статичні</a:t>
            </a:r>
            <a:r>
              <a:rPr lang="ru-RU" sz="3600" b="1" dirty="0"/>
              <a:t> члени не </a:t>
            </a:r>
            <a:r>
              <a:rPr lang="ru-RU" sz="3600" b="1" dirty="0" err="1"/>
              <a:t>пов’язані</a:t>
            </a:r>
            <a:r>
              <a:rPr lang="ru-RU" sz="3600" b="1" dirty="0"/>
              <a:t> з </a:t>
            </a:r>
            <a:r>
              <a:rPr lang="ru-RU" sz="3600" b="1" dirty="0" err="1"/>
              <a:t>об’єктами</a:t>
            </a:r>
            <a:r>
              <a:rPr lang="ru-RU" sz="3600" b="1" dirty="0"/>
              <a:t> </a:t>
            </a:r>
            <a:r>
              <a:rPr lang="ru-RU" sz="3600" b="1" dirty="0" err="1"/>
              <a:t>класу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0000"/>
                </a:highlight>
              </a:rPr>
              <a:t>Хоча ви можете отримати доступ до статичних членів через різні об’єкти класу (як у вищенаведеному прикладі)</a:t>
            </a:r>
            <a:r>
              <a:rPr lang="uk-UA" sz="1800" dirty="0"/>
              <a:t>, але, виявляється, статичні члени існують, навіть якщо об’єкти класу не створені! </a:t>
            </a:r>
            <a:r>
              <a:rPr lang="uk-UA" sz="1800" b="1" dirty="0">
                <a:highlight>
                  <a:srgbClr val="00FF00"/>
                </a:highlight>
              </a:rPr>
              <a:t>Подібно глобальним змінним, вони створюються при запуску програми і знищуються, коли програма завершує своє виконання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Отже, статичні члени належать класу, а не об’єктам цього класу. Оскільки </a:t>
            </a:r>
            <a:r>
              <a:rPr lang="en-US" sz="1800" dirty="0" err="1"/>
              <a:t>s_value</a:t>
            </a:r>
            <a:r>
              <a:rPr lang="en-US" sz="1800" dirty="0"/>
              <a:t> </a:t>
            </a:r>
            <a:r>
              <a:rPr lang="uk-UA" sz="1800" dirty="0"/>
              <a:t>існує незалежно від будь-яких об’єктів класу, то </a:t>
            </a:r>
            <a:r>
              <a:rPr lang="uk-UA" sz="1800" b="1" dirty="0">
                <a:highlight>
                  <a:srgbClr val="00FF00"/>
                </a:highlight>
              </a:rPr>
              <a:t>доступ до нього здійснюється напряму через ім’я класу і оператор дозволу області видимост</a:t>
            </a:r>
            <a:r>
              <a:rPr lang="uk-UA" sz="1800" dirty="0"/>
              <a:t>і (в даному випадку, через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Anything::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s_value</a:t>
            </a:r>
            <a:r>
              <a:rPr lang="en-US" sz="1800" dirty="0"/>
              <a:t>):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1983171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 err="1"/>
              <a:t>Статичні</a:t>
            </a:r>
            <a:r>
              <a:rPr lang="ru-RU" sz="3600" b="1" dirty="0"/>
              <a:t> члени не </a:t>
            </a:r>
            <a:r>
              <a:rPr lang="ru-RU" sz="3600" b="1" dirty="0" err="1"/>
              <a:t>пов’язані</a:t>
            </a:r>
            <a:r>
              <a:rPr lang="ru-RU" sz="3600" b="1" dirty="0"/>
              <a:t> з </a:t>
            </a:r>
            <a:r>
              <a:rPr lang="ru-RU" sz="3600" b="1" dirty="0" err="1"/>
              <a:t>об’єктами</a:t>
            </a:r>
            <a:r>
              <a:rPr lang="ru-RU" sz="3600" b="1" dirty="0"/>
              <a:t> </a:t>
            </a:r>
            <a:r>
              <a:rPr lang="ru-RU" sz="3600" b="1" dirty="0" err="1"/>
              <a:t>класу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2197F-5EFC-464B-A410-464D393D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17" y="0"/>
            <a:ext cx="960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134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 err="1"/>
              <a:t>Визначення</a:t>
            </a:r>
            <a:r>
              <a:rPr lang="ru-RU" sz="3200" b="1" dirty="0"/>
              <a:t> і </a:t>
            </a:r>
            <a:r>
              <a:rPr lang="ru-RU" sz="3200" b="1" dirty="0" err="1"/>
              <a:t>ініціалізація</a:t>
            </a:r>
            <a:r>
              <a:rPr lang="ru-RU" sz="3200" b="1" dirty="0"/>
              <a:t> </a:t>
            </a:r>
            <a:r>
              <a:rPr lang="ru-RU" sz="3200" b="1" dirty="0" err="1"/>
              <a:t>статичних</a:t>
            </a:r>
            <a:r>
              <a:rPr lang="ru-RU" sz="3200" b="1" dirty="0"/>
              <a:t> </a:t>
            </a:r>
            <a:r>
              <a:rPr lang="ru-RU" sz="3200" b="1" dirty="0" err="1"/>
              <a:t>полів</a:t>
            </a:r>
            <a:r>
              <a:rPr lang="ru-RU" sz="3200" b="1" dirty="0"/>
              <a:t> </a:t>
            </a:r>
            <a:r>
              <a:rPr lang="ru-RU" sz="3200" b="1" dirty="0" err="1"/>
              <a:t>класу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Коли ми оголошуємо статичне поле всередині тіла класу, ми повідомляємо компілятору про існування статичного поля, але не про її визначення (аналогією є попереднє оголошення). Оскільки статичні поля не є частиною окремих об’єктів класу (вони обробляються аналогічно глобальним змінним і </a:t>
            </a:r>
            <a:r>
              <a:rPr lang="uk-UA" sz="1800" dirty="0" err="1"/>
              <a:t>ініціалізуються</a:t>
            </a:r>
            <a:r>
              <a:rPr lang="uk-UA" sz="1800" dirty="0"/>
              <a:t> під час запуску програми), то ви повинні явно визначити статичний поле поза тілом класу — в глобальній області видимості.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Тут ми визначили </a:t>
            </a:r>
            <a:r>
              <a:rPr lang="uk-UA" sz="1800" dirty="0" err="1"/>
              <a:t>статичнуе</a:t>
            </a:r>
            <a:r>
              <a:rPr lang="uk-UA" sz="1800" dirty="0"/>
              <a:t> поле класу і </a:t>
            </a:r>
            <a:r>
              <a:rPr lang="uk-UA" sz="1800" dirty="0" err="1"/>
              <a:t>ініціалізували</a:t>
            </a:r>
            <a:r>
              <a:rPr lang="uk-UA" sz="1800" dirty="0"/>
              <a:t> її значенням 3. </a:t>
            </a:r>
            <a:r>
              <a:rPr lang="uk-UA" sz="1800" b="1" dirty="0">
                <a:highlight>
                  <a:srgbClr val="FFFF00"/>
                </a:highlight>
              </a:rPr>
              <a:t>Якщо ж </a:t>
            </a:r>
            <a:r>
              <a:rPr lang="uk-UA" sz="1800" b="1" dirty="0" err="1">
                <a:highlight>
                  <a:srgbClr val="FFFF00"/>
                </a:highlight>
              </a:rPr>
              <a:t>ініціалізатор</a:t>
            </a:r>
            <a:r>
              <a:rPr lang="uk-UA" sz="1800" b="1" dirty="0">
                <a:highlight>
                  <a:srgbClr val="FFFF00"/>
                </a:highlight>
              </a:rPr>
              <a:t> не надано, то компілятор </a:t>
            </a:r>
            <a:r>
              <a:rPr lang="uk-UA" sz="1800" b="1" dirty="0" err="1">
                <a:highlight>
                  <a:srgbClr val="FFFF00"/>
                </a:highlight>
              </a:rPr>
              <a:t>ініціалізує</a:t>
            </a:r>
            <a:r>
              <a:rPr lang="uk-UA" sz="1800" b="1" dirty="0">
                <a:highlight>
                  <a:srgbClr val="FFFF00"/>
                </a:highlight>
              </a:rPr>
              <a:t> </a:t>
            </a:r>
            <a:r>
              <a:rPr lang="en-US" sz="1800" b="1" dirty="0" err="1">
                <a:highlight>
                  <a:srgbClr val="FFFF00"/>
                </a:highlight>
              </a:rPr>
              <a:t>s_value</a:t>
            </a:r>
            <a:r>
              <a:rPr lang="en-US" sz="1800" b="1" dirty="0">
                <a:highlight>
                  <a:srgbClr val="FFFF00"/>
                </a:highlight>
              </a:rPr>
              <a:t> </a:t>
            </a:r>
            <a:r>
              <a:rPr lang="uk-UA" sz="1800" b="1" dirty="0">
                <a:highlight>
                  <a:srgbClr val="FFFF00"/>
                </a:highlight>
              </a:rPr>
              <a:t>значенням 0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дане визначення статичного члену </a:t>
            </a:r>
            <a:r>
              <a:rPr lang="uk-UA" sz="1800" b="1" dirty="0">
                <a:highlight>
                  <a:srgbClr val="FFFF00"/>
                </a:highlight>
              </a:rPr>
              <a:t>не підпадає під дію специфікаторів доступу</a:t>
            </a:r>
            <a:r>
              <a:rPr lang="uk-UA" sz="1800" dirty="0"/>
              <a:t>: ви можете визначити і </a:t>
            </a:r>
            <a:r>
              <a:rPr lang="uk-UA" sz="1800" dirty="0" err="1"/>
              <a:t>ініціалізувати</a:t>
            </a:r>
            <a:r>
              <a:rPr lang="uk-UA" sz="1800" dirty="0"/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s_value</a:t>
            </a:r>
            <a:r>
              <a:rPr lang="en-US" sz="1800" dirty="0"/>
              <a:t>, </a:t>
            </a:r>
            <a:r>
              <a:rPr lang="uk-UA" sz="1800" dirty="0"/>
              <a:t>навіть якщо він буде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/>
              <a:t> (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protected</a:t>
            </a:r>
            <a:r>
              <a:rPr lang="en-US" sz="1800" dirty="0"/>
              <a:t>).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1FC6A2-47F5-45D2-9575-FB1E8B19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584" y="2955596"/>
            <a:ext cx="8032830" cy="9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967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 err="1"/>
              <a:t>Визначення</a:t>
            </a:r>
            <a:r>
              <a:rPr lang="ru-RU" sz="3200" b="1" dirty="0"/>
              <a:t> і </a:t>
            </a:r>
            <a:r>
              <a:rPr lang="ru-RU" sz="3200" b="1" dirty="0" err="1"/>
              <a:t>ініціалізація</a:t>
            </a:r>
            <a:r>
              <a:rPr lang="ru-RU" sz="3200" b="1" dirty="0"/>
              <a:t> </a:t>
            </a:r>
            <a:r>
              <a:rPr lang="ru-RU" sz="3200" b="1" dirty="0" err="1"/>
              <a:t>статичних</a:t>
            </a:r>
            <a:r>
              <a:rPr lang="ru-RU" sz="3200" b="1" dirty="0"/>
              <a:t> </a:t>
            </a:r>
            <a:r>
              <a:rPr lang="ru-RU" sz="3200" b="1" dirty="0" err="1"/>
              <a:t>полів</a:t>
            </a:r>
            <a:r>
              <a:rPr lang="ru-RU" sz="3200" b="1" dirty="0"/>
              <a:t> </a:t>
            </a:r>
            <a:r>
              <a:rPr lang="ru-RU" sz="3200" b="1" dirty="0" err="1"/>
              <a:t>класу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 </a:t>
            </a:r>
            <a:r>
              <a:rPr lang="ru-RU" sz="1800" dirty="0" err="1"/>
              <a:t>визначено</a:t>
            </a:r>
            <a:r>
              <a:rPr lang="ru-RU" sz="1800" dirty="0"/>
              <a:t> в заголовку, то </a:t>
            </a:r>
            <a:r>
              <a:rPr lang="ru-RU" sz="1800" b="1" dirty="0" err="1">
                <a:highlight>
                  <a:srgbClr val="00FF00"/>
                </a:highlight>
              </a:rPr>
              <a:t>визначення</a:t>
            </a:r>
            <a:r>
              <a:rPr lang="ru-RU" sz="1800" b="1" dirty="0">
                <a:highlight>
                  <a:srgbClr val="00FF00"/>
                </a:highlight>
              </a:rPr>
              <a:t> статичного члена </a:t>
            </a:r>
            <a:r>
              <a:rPr lang="ru-RU" sz="1800" b="1" dirty="0" err="1">
                <a:highlight>
                  <a:srgbClr val="00FF00"/>
                </a:highlight>
              </a:rPr>
              <a:t>зазвичай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поміщається</a:t>
            </a:r>
            <a:r>
              <a:rPr lang="ru-RU" sz="1800" b="1" dirty="0">
                <a:highlight>
                  <a:srgbClr val="00FF00"/>
                </a:highlight>
              </a:rPr>
              <a:t> в файл з кодом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b="1" dirty="0">
                <a:highlight>
                  <a:srgbClr val="00FF00"/>
                </a:highlight>
              </a:rPr>
              <a:t> (</a:t>
            </a:r>
            <a:r>
              <a:rPr lang="ru-RU" sz="1800" b="1" dirty="0" err="1">
                <a:highlight>
                  <a:srgbClr val="00FF00"/>
                </a:highlight>
              </a:rPr>
              <a:t>наприклад</a:t>
            </a:r>
            <a:r>
              <a:rPr lang="ru-RU" sz="1800" b="1" dirty="0">
                <a:highlight>
                  <a:srgbClr val="00FF00"/>
                </a:highlight>
              </a:rPr>
              <a:t>, в Anything.cpp)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клас</a:t>
            </a:r>
            <a:r>
              <a:rPr lang="ru-RU" sz="1800" dirty="0"/>
              <a:t> </a:t>
            </a:r>
            <a:r>
              <a:rPr lang="ru-RU" sz="1800" dirty="0" err="1"/>
              <a:t>визначено</a:t>
            </a:r>
            <a:r>
              <a:rPr lang="ru-RU" sz="1800" dirty="0"/>
              <a:t> в .</a:t>
            </a:r>
            <a:r>
              <a:rPr lang="ru-RU" sz="1800" dirty="0" err="1"/>
              <a:t>cpp-файлі</a:t>
            </a:r>
            <a:r>
              <a:rPr lang="ru-RU" sz="1800" dirty="0"/>
              <a:t>, то </a:t>
            </a:r>
            <a:r>
              <a:rPr lang="ru-RU" sz="1800" b="1" dirty="0" err="1">
                <a:highlight>
                  <a:srgbClr val="00FFFF"/>
                </a:highlight>
              </a:rPr>
              <a:t>визначення</a:t>
            </a:r>
            <a:r>
              <a:rPr lang="ru-RU" sz="1800" b="1" dirty="0">
                <a:highlight>
                  <a:srgbClr val="00FFFF"/>
                </a:highlight>
              </a:rPr>
              <a:t> статичного члена </a:t>
            </a:r>
            <a:r>
              <a:rPr lang="ru-RU" sz="1800" b="1" dirty="0" err="1">
                <a:highlight>
                  <a:srgbClr val="00FFFF"/>
                </a:highlight>
              </a:rPr>
              <a:t>зазвичай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пишеться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безпосередньо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під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класом</a:t>
            </a:r>
            <a:r>
              <a:rPr lang="ru-RU" sz="1800" dirty="0"/>
              <a:t>. Не </a:t>
            </a:r>
            <a:r>
              <a:rPr lang="ru-RU" sz="1800" dirty="0" err="1"/>
              <a:t>пишіть</a:t>
            </a:r>
            <a:r>
              <a:rPr lang="ru-RU" sz="1800" dirty="0"/>
              <a:t> </a:t>
            </a:r>
            <a:r>
              <a:rPr lang="ru-RU" sz="1800" dirty="0" err="1"/>
              <a:t>визначення</a:t>
            </a:r>
            <a:r>
              <a:rPr lang="ru-RU" sz="1800" dirty="0"/>
              <a:t> статичного члена </a:t>
            </a:r>
            <a:r>
              <a:rPr lang="ru-RU" sz="1800" dirty="0" err="1"/>
              <a:t>класу</a:t>
            </a:r>
            <a:r>
              <a:rPr lang="ru-RU" sz="1800" dirty="0"/>
              <a:t> в заголовку (</a:t>
            </a:r>
            <a:r>
              <a:rPr lang="ru-RU" sz="1800" dirty="0" err="1"/>
              <a:t>подібно</a:t>
            </a:r>
            <a:r>
              <a:rPr lang="ru-RU" sz="1800" dirty="0"/>
              <a:t> </a:t>
            </a:r>
            <a:r>
              <a:rPr lang="ru-RU" sz="1800" dirty="0" err="1"/>
              <a:t>глобальним</a:t>
            </a:r>
            <a:r>
              <a:rPr lang="ru-RU" sz="1800" dirty="0"/>
              <a:t> </a:t>
            </a:r>
            <a:r>
              <a:rPr lang="ru-RU" sz="1800" dirty="0" err="1"/>
              <a:t>змінним</a:t>
            </a:r>
            <a:r>
              <a:rPr lang="ru-RU" sz="1800" dirty="0"/>
              <a:t>).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цей</a:t>
            </a:r>
            <a:r>
              <a:rPr lang="ru-RU" sz="1800" dirty="0"/>
              <a:t> заголовок </a:t>
            </a:r>
            <a:r>
              <a:rPr lang="ru-RU" sz="1800" dirty="0" err="1"/>
              <a:t>підключать</a:t>
            </a:r>
            <a:r>
              <a:rPr lang="ru-RU" sz="1800" dirty="0"/>
              <a:t> </a:t>
            </a:r>
            <a:r>
              <a:rPr lang="ru-RU" sz="1800" dirty="0" err="1"/>
              <a:t>більше</a:t>
            </a:r>
            <a:r>
              <a:rPr lang="ru-RU" sz="1800" dirty="0"/>
              <a:t> одного разу, то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отримаєте</a:t>
            </a:r>
            <a:r>
              <a:rPr lang="ru-RU" sz="1800" dirty="0"/>
              <a:t> </a:t>
            </a:r>
            <a:r>
              <a:rPr lang="ru-RU" sz="1800" dirty="0" err="1"/>
              <a:t>декілька</a:t>
            </a:r>
            <a:r>
              <a:rPr lang="ru-RU" sz="1800" dirty="0"/>
              <a:t> </a:t>
            </a:r>
            <a:r>
              <a:rPr lang="ru-RU" sz="1800" dirty="0" err="1"/>
              <a:t>визначень</a:t>
            </a:r>
            <a:r>
              <a:rPr lang="ru-RU" sz="1800" dirty="0"/>
              <a:t> одного члена,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призведе</a:t>
            </a:r>
            <a:r>
              <a:rPr lang="ru-RU" sz="1800" dirty="0"/>
              <a:t> до </a:t>
            </a:r>
            <a:r>
              <a:rPr lang="ru-RU" sz="1800" dirty="0" err="1"/>
              <a:t>помилки</a:t>
            </a:r>
            <a:r>
              <a:rPr lang="ru-RU" sz="1800" dirty="0"/>
              <a:t> </a:t>
            </a:r>
            <a:r>
              <a:rPr lang="ru-RU" sz="1800" dirty="0" err="1"/>
              <a:t>компіляції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233885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 err="1"/>
              <a:t>Ініціалізація</a:t>
            </a:r>
            <a:r>
              <a:rPr lang="ru-RU" sz="3200" b="1" dirty="0"/>
              <a:t> </a:t>
            </a:r>
            <a:r>
              <a:rPr lang="ru-RU" sz="3200" b="1" dirty="0" err="1"/>
              <a:t>статичних</a:t>
            </a:r>
            <a:r>
              <a:rPr lang="ru-RU" sz="3200" b="1" dirty="0"/>
              <a:t> </a:t>
            </a:r>
            <a:r>
              <a:rPr lang="ru-RU" sz="3200" b="1" dirty="0" err="1"/>
              <a:t>полів</a:t>
            </a:r>
            <a:r>
              <a:rPr lang="ru-RU" sz="3200" b="1" dirty="0"/>
              <a:t> </a:t>
            </a:r>
            <a:r>
              <a:rPr lang="ru-RU" sz="3200" b="1" dirty="0" err="1"/>
              <a:t>всередині</a:t>
            </a:r>
            <a:r>
              <a:rPr lang="ru-RU" sz="3200" b="1" dirty="0"/>
              <a:t> </a:t>
            </a:r>
            <a:r>
              <a:rPr lang="ru-RU" sz="3200" b="1" dirty="0" err="1"/>
              <a:t>тіла</a:t>
            </a:r>
            <a:r>
              <a:rPr lang="ru-RU" sz="3200" b="1" dirty="0"/>
              <a:t> </a:t>
            </a:r>
            <a:r>
              <a:rPr lang="ru-RU" sz="3200" b="1" dirty="0" err="1"/>
              <a:t>класу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Є кілька обхідних шляхів визначення статичних членів всередині тіла класу</a:t>
            </a:r>
            <a:r>
              <a:rPr lang="uk-UA" sz="1800" dirty="0"/>
              <a:t>. По-перше, якщо статичний член </a:t>
            </a:r>
            <a:r>
              <a:rPr lang="uk-UA" sz="1800" b="1" dirty="0">
                <a:highlight>
                  <a:srgbClr val="FFFF00"/>
                </a:highlight>
              </a:rPr>
              <a:t>є константним інтегральним типом </a:t>
            </a:r>
            <a:r>
              <a:rPr lang="uk-UA" sz="1800" dirty="0"/>
              <a:t>(до якого відносяться 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/>
              <a:t>,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) </a:t>
            </a:r>
            <a:r>
              <a:rPr lang="uk-UA" sz="1800" dirty="0"/>
              <a:t>або </a:t>
            </a:r>
            <a:r>
              <a:rPr lang="uk-UA" sz="1800" b="1" dirty="0">
                <a:highlight>
                  <a:srgbClr val="FFFF00"/>
                </a:highlight>
              </a:rPr>
              <a:t>константним перерахуванням</a:t>
            </a:r>
            <a:r>
              <a:rPr lang="uk-UA" sz="1800" dirty="0"/>
              <a:t>, то статичний член може бути </a:t>
            </a:r>
            <a:r>
              <a:rPr lang="uk-UA" sz="1800" dirty="0" err="1"/>
              <a:t>ініціалізований</a:t>
            </a:r>
            <a:r>
              <a:rPr lang="uk-UA" sz="1800" dirty="0"/>
              <a:t> всередині тіла класу: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Оскільки тут статична змінна-член є </a:t>
            </a:r>
            <a:r>
              <a:rPr lang="uk-UA" sz="1800" dirty="0" err="1"/>
              <a:t>цілочисельною</a:t>
            </a:r>
            <a:r>
              <a:rPr lang="uk-UA" sz="1800" dirty="0"/>
              <a:t> константою, то додаткового рядка явного визначення поза тілом класу вже не потрібно.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По-друге, починаючи з </a:t>
            </a:r>
            <a:r>
              <a:rPr lang="en-US" sz="1800" dirty="0"/>
              <a:t>C++11 </a:t>
            </a:r>
            <a:r>
              <a:rPr lang="uk-UA" sz="1800" dirty="0"/>
              <a:t>статичні члени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constexpr</a:t>
            </a:r>
            <a:r>
              <a:rPr lang="en-US" sz="1800" dirty="0"/>
              <a:t> </a:t>
            </a:r>
            <a:r>
              <a:rPr lang="uk-UA" sz="1800" dirty="0"/>
              <a:t>будь-якого типу даних, що підтримують ініціалізацію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constexpr</a:t>
            </a:r>
            <a:r>
              <a:rPr lang="en-US" sz="1800" dirty="0"/>
              <a:t>, </a:t>
            </a:r>
            <a:r>
              <a:rPr lang="uk-UA" sz="1800" b="1" dirty="0">
                <a:highlight>
                  <a:srgbClr val="00FF00"/>
                </a:highlight>
              </a:rPr>
              <a:t>можуть бути </a:t>
            </a:r>
            <a:r>
              <a:rPr lang="uk-UA" sz="1800" b="1" dirty="0" err="1">
                <a:highlight>
                  <a:srgbClr val="00FF00"/>
                </a:highlight>
              </a:rPr>
              <a:t>ініціалізовані</a:t>
            </a:r>
            <a:r>
              <a:rPr lang="uk-UA" sz="1800" b="1" dirty="0">
                <a:highlight>
                  <a:srgbClr val="00FF00"/>
                </a:highlight>
              </a:rPr>
              <a:t> всередині тіла класу</a:t>
            </a:r>
            <a:r>
              <a:rPr lang="uk-UA" sz="1800" dirty="0"/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C75EA3-0FA2-4B33-910C-876315EB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53" y="2274273"/>
            <a:ext cx="10382491" cy="16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754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 err="1"/>
              <a:t>Ініціалізація</a:t>
            </a:r>
            <a:r>
              <a:rPr lang="ru-RU" sz="3200" b="1" dirty="0"/>
              <a:t> </a:t>
            </a:r>
            <a:r>
              <a:rPr lang="ru-RU" sz="3200" b="1" dirty="0" err="1"/>
              <a:t>статичних</a:t>
            </a:r>
            <a:r>
              <a:rPr lang="ru-RU" sz="3200" b="1" dirty="0"/>
              <a:t> </a:t>
            </a:r>
            <a:r>
              <a:rPr lang="ru-RU" sz="3200" b="1" dirty="0" err="1"/>
              <a:t>полів</a:t>
            </a:r>
            <a:r>
              <a:rPr lang="ru-RU" sz="3200" b="1" dirty="0"/>
              <a:t> </a:t>
            </a:r>
            <a:r>
              <a:rPr lang="ru-RU" sz="3200" b="1" dirty="0" err="1"/>
              <a:t>всередині</a:t>
            </a:r>
            <a:r>
              <a:rPr lang="ru-RU" sz="3200" b="1" dirty="0"/>
              <a:t> </a:t>
            </a:r>
            <a:r>
              <a:rPr lang="ru-RU" sz="3200" b="1" dirty="0" err="1"/>
              <a:t>тіла</a:t>
            </a:r>
            <a:r>
              <a:rPr lang="ru-RU" sz="3200" b="1" dirty="0"/>
              <a:t> </a:t>
            </a:r>
            <a:r>
              <a:rPr lang="ru-RU" sz="3200" b="1" dirty="0" err="1"/>
              <a:t>класу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19E663-D520-431D-BD70-6938EC128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7691"/>
            <a:ext cx="12192000" cy="23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254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600" b="1" dirty="0"/>
              <a:t>Використання статичних полів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Навіщо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dirty="0" err="1"/>
              <a:t>статичні</a:t>
            </a:r>
            <a:r>
              <a:rPr lang="ru-RU" sz="1800" dirty="0"/>
              <a:t> поля </a:t>
            </a:r>
            <a:r>
              <a:rPr lang="ru-RU" sz="1800" dirty="0" err="1"/>
              <a:t>всередині</a:t>
            </a:r>
            <a:r>
              <a:rPr lang="ru-RU" sz="1800" dirty="0"/>
              <a:t> </a:t>
            </a:r>
            <a:r>
              <a:rPr lang="ru-RU" sz="1800" dirty="0" err="1"/>
              <a:t>класів</a:t>
            </a:r>
            <a:r>
              <a:rPr lang="ru-RU" sz="1800" dirty="0"/>
              <a:t>? </a:t>
            </a:r>
            <a:r>
              <a:rPr lang="ru-RU" sz="1800" b="1" dirty="0">
                <a:highlight>
                  <a:srgbClr val="00FFFF"/>
                </a:highlight>
              </a:rPr>
              <a:t>Для </a:t>
            </a:r>
            <a:r>
              <a:rPr lang="ru-RU" sz="1800" b="1" dirty="0" err="1">
                <a:highlight>
                  <a:srgbClr val="00FFFF"/>
                </a:highlight>
              </a:rPr>
              <a:t>присвоювання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унікального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ідентифікатора</a:t>
            </a:r>
            <a:r>
              <a:rPr lang="ru-RU" sz="1800" b="1" dirty="0">
                <a:highlight>
                  <a:srgbClr val="00FFFF"/>
                </a:highlight>
              </a:rPr>
              <a:t> кожному </a:t>
            </a:r>
            <a:r>
              <a:rPr lang="ru-RU" sz="1800" b="1" dirty="0" err="1">
                <a:highlight>
                  <a:srgbClr val="00FFFF"/>
                </a:highlight>
              </a:rPr>
              <a:t>об’єкту</a:t>
            </a:r>
            <a:r>
              <a:rPr lang="ru-RU" sz="1800" b="1" dirty="0">
                <a:highlight>
                  <a:srgbClr val="00FFFF"/>
                </a:highlight>
              </a:rPr>
              <a:t> класа</a:t>
            </a:r>
            <a:r>
              <a:rPr lang="ru-RU" sz="1800" dirty="0"/>
              <a:t> (як </a:t>
            </a:r>
            <a:r>
              <a:rPr lang="ru-RU" sz="1800" dirty="0" err="1"/>
              <a:t>варіант</a:t>
            </a:r>
            <a:r>
              <a:rPr lang="ru-RU" sz="1800" dirty="0"/>
              <a:t>):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32ADA1-F3DE-45AB-AB3F-F7656F50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499" y="1689046"/>
            <a:ext cx="6751002" cy="51689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D88AB4-450A-44D2-A9CE-3A3998A0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632" y="5471596"/>
            <a:ext cx="39058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7038501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FFFF00"/>
                </a:highlight>
              </a:rPr>
              <a:t>Тепер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оновіть</a:t>
            </a:r>
            <a:r>
              <a:rPr lang="ru-RU" sz="1800" b="1" dirty="0">
                <a:highlight>
                  <a:srgbClr val="FFFF00"/>
                </a:highlight>
              </a:rPr>
              <a:t> ваш код з </a:t>
            </a:r>
            <a:r>
              <a:rPr lang="ru-RU" sz="1800" b="1" dirty="0" err="1">
                <a:highlight>
                  <a:srgbClr val="FFFF00"/>
                </a:highlight>
              </a:rPr>
              <a:t>попереднього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завдання</a:t>
            </a:r>
            <a:r>
              <a:rPr lang="ru-RU" sz="1800" b="1" dirty="0">
                <a:highlight>
                  <a:srgbClr val="FFFF00"/>
                </a:highlight>
              </a:rPr>
              <a:t> з </a:t>
            </a:r>
            <a:r>
              <a:rPr lang="ru-RU" sz="1800" b="1" dirty="0" err="1">
                <a:highlight>
                  <a:srgbClr val="FFFF00"/>
                </a:highlight>
              </a:rPr>
              <a:t>використанням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конструкторів</a:t>
            </a:r>
            <a:r>
              <a:rPr lang="ru-RU" sz="1800" b="1" dirty="0">
                <a:highlight>
                  <a:srgbClr val="FFFF00"/>
                </a:highlight>
              </a:rPr>
              <a:t> з параметрами за </a:t>
            </a:r>
            <a:r>
              <a:rPr lang="ru-RU" sz="1800" b="1" dirty="0" err="1">
                <a:highlight>
                  <a:srgbClr val="FFFF00"/>
                </a:highlight>
              </a:rPr>
              <a:t>замовчуванням</a:t>
            </a:r>
            <a:r>
              <a:rPr lang="ru-RU" sz="1800" b="1" dirty="0">
                <a:highlight>
                  <a:srgbClr val="FFFF00"/>
                </a:highlight>
              </a:rPr>
              <a:t>. </a:t>
            </a:r>
            <a:r>
              <a:rPr lang="ru-RU" sz="1800" b="1" dirty="0" err="1">
                <a:highlight>
                  <a:srgbClr val="FFFF00"/>
                </a:highlight>
              </a:rPr>
              <a:t>Постарайтеся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використовувати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якомога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менше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конструкторів</a:t>
            </a:r>
            <a:r>
              <a:rPr lang="ru-RU" sz="1800" b="1" dirty="0">
                <a:highlight>
                  <a:srgbClr val="FFFF00"/>
                </a:highlight>
              </a:rPr>
              <a:t>.</a:t>
            </a:r>
            <a:endParaRPr lang="uk-UA" sz="1800" b="1" dirty="0">
              <a:highlight>
                <a:srgbClr val="FFFF00"/>
              </a:highligh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6659D-2461-4460-A1F2-DEE4D1A1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502" y="0"/>
            <a:ext cx="5153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28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sz="4400" b="1" dirty="0"/>
              <a:t>Використання статичних полів класу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Статичні</a:t>
            </a:r>
            <a:r>
              <a:rPr lang="ru-RU" sz="1800" dirty="0"/>
              <a:t> поля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бути </a:t>
            </a:r>
            <a:r>
              <a:rPr lang="ru-RU" sz="1800" dirty="0" err="1"/>
              <a:t>корисні</a:t>
            </a:r>
            <a:r>
              <a:rPr lang="ru-RU" sz="1800" dirty="0"/>
              <a:t>, коли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</a:t>
            </a:r>
            <a:r>
              <a:rPr lang="ru-RU" sz="1800" dirty="0" err="1"/>
              <a:t>внутрішню</a:t>
            </a:r>
            <a:r>
              <a:rPr lang="ru-RU" sz="1800" dirty="0"/>
              <a:t> </a:t>
            </a:r>
            <a:r>
              <a:rPr lang="ru-RU" sz="1800" dirty="0" err="1"/>
              <a:t>таблицю</a:t>
            </a:r>
            <a:r>
              <a:rPr lang="ru-RU" sz="1800" dirty="0"/>
              <a:t> </a:t>
            </a:r>
            <a:r>
              <a:rPr lang="ru-RU" sz="1800" dirty="0" err="1"/>
              <a:t>пошуку</a:t>
            </a:r>
            <a:r>
              <a:rPr lang="ru-RU" sz="1800" dirty="0"/>
              <a:t> (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масив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використовується</a:t>
            </a:r>
            <a:r>
              <a:rPr lang="ru-RU" sz="1800" dirty="0"/>
              <a:t> для </a:t>
            </a:r>
            <a:r>
              <a:rPr lang="ru-RU" sz="1800" dirty="0" err="1"/>
              <a:t>зберігання</a:t>
            </a:r>
            <a:r>
              <a:rPr lang="ru-RU" sz="1800" dirty="0"/>
              <a:t> набору </a:t>
            </a:r>
            <a:r>
              <a:rPr lang="ru-RU" sz="1800" dirty="0" err="1"/>
              <a:t>попередньо</a:t>
            </a:r>
            <a:r>
              <a:rPr lang="ru-RU" sz="1800" dirty="0"/>
              <a:t> </a:t>
            </a:r>
            <a:r>
              <a:rPr lang="ru-RU" sz="1800" dirty="0" err="1"/>
              <a:t>обчислених</a:t>
            </a:r>
            <a:r>
              <a:rPr lang="ru-RU" sz="1800" dirty="0"/>
              <a:t> </a:t>
            </a:r>
            <a:r>
              <a:rPr lang="ru-RU" sz="1800" dirty="0" err="1"/>
              <a:t>значень</a:t>
            </a:r>
            <a:r>
              <a:rPr lang="ru-RU" sz="1800" dirty="0"/>
              <a:t>). </a:t>
            </a:r>
            <a:r>
              <a:rPr lang="ru-RU" sz="1800" b="1" dirty="0" err="1">
                <a:highlight>
                  <a:srgbClr val="00FF00"/>
                </a:highlight>
              </a:rPr>
              <a:t>Роблячи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таблицю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пошуку</a:t>
            </a:r>
            <a:r>
              <a:rPr lang="ru-RU" sz="1800" b="1" dirty="0">
                <a:highlight>
                  <a:srgbClr val="00FF00"/>
                </a:highlight>
              </a:rPr>
              <a:t> статичною, для </a:t>
            </a:r>
            <a:r>
              <a:rPr lang="ru-RU" sz="1800" b="1" dirty="0" err="1">
                <a:highlight>
                  <a:srgbClr val="00FF00"/>
                </a:highlight>
              </a:rPr>
              <a:t>всіх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об’єктів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b="1" dirty="0">
                <a:highlight>
                  <a:srgbClr val="00FF00"/>
                </a:highlight>
              </a:rPr>
              <a:t> створиться </a:t>
            </a:r>
            <a:r>
              <a:rPr lang="ru-RU" sz="1800" b="1" dirty="0" err="1">
                <a:highlight>
                  <a:srgbClr val="00FF00"/>
                </a:highlight>
              </a:rPr>
              <a:t>тільки</a:t>
            </a:r>
            <a:r>
              <a:rPr lang="ru-RU" sz="1800" b="1" dirty="0">
                <a:highlight>
                  <a:srgbClr val="00FF00"/>
                </a:highlight>
              </a:rPr>
              <a:t> одна </a:t>
            </a:r>
            <a:r>
              <a:rPr lang="ru-RU" sz="1800" b="1" dirty="0" err="1">
                <a:highlight>
                  <a:srgbClr val="00FF00"/>
                </a:highlight>
              </a:rPr>
              <a:t>копія</a:t>
            </a:r>
            <a:r>
              <a:rPr lang="ru-RU" sz="1800" b="1" dirty="0">
                <a:highlight>
                  <a:srgbClr val="00FF00"/>
                </a:highlight>
              </a:rPr>
              <a:t> (а не </a:t>
            </a:r>
            <a:r>
              <a:rPr lang="ru-RU" sz="1800" b="1" dirty="0" err="1">
                <a:highlight>
                  <a:srgbClr val="00FF00"/>
                </a:highlight>
              </a:rPr>
              <a:t>окрема</a:t>
            </a:r>
            <a:r>
              <a:rPr lang="ru-RU" sz="1800" b="1" dirty="0">
                <a:highlight>
                  <a:srgbClr val="00FF00"/>
                </a:highlight>
              </a:rPr>
              <a:t> для кожного </a:t>
            </a:r>
            <a:r>
              <a:rPr lang="ru-RU" sz="1800" b="1" dirty="0" err="1">
                <a:highlight>
                  <a:srgbClr val="00FF00"/>
                </a:highlight>
              </a:rPr>
              <a:t>об’єкта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b="1" dirty="0">
                <a:highlight>
                  <a:srgbClr val="00FF00"/>
                </a:highlight>
              </a:rPr>
              <a:t>)</a:t>
            </a:r>
            <a:r>
              <a:rPr lang="ru-RU" sz="1800" dirty="0"/>
              <a:t>.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допоможе</a:t>
            </a:r>
            <a:r>
              <a:rPr lang="ru-RU" sz="1800" dirty="0"/>
              <a:t> </a:t>
            </a:r>
            <a:r>
              <a:rPr lang="ru-RU" sz="1800" dirty="0" err="1"/>
              <a:t>заощадити</a:t>
            </a:r>
            <a:r>
              <a:rPr lang="ru-RU" sz="1800" dirty="0"/>
              <a:t> </a:t>
            </a:r>
            <a:r>
              <a:rPr lang="ru-RU" sz="1800" dirty="0" err="1"/>
              <a:t>значну</a:t>
            </a:r>
            <a:r>
              <a:rPr lang="ru-RU" sz="1800" dirty="0"/>
              <a:t> </a:t>
            </a:r>
            <a:r>
              <a:rPr lang="ru-RU" sz="1800" dirty="0" err="1"/>
              <a:t>кількість</a:t>
            </a:r>
            <a:r>
              <a:rPr lang="ru-RU" sz="1800" dirty="0"/>
              <a:t> </a:t>
            </a:r>
            <a:r>
              <a:rPr lang="ru-RU" sz="1800" dirty="0" err="1"/>
              <a:t>пам’яті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7431725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Статичні методи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статичні</a:t>
            </a:r>
            <a:r>
              <a:rPr lang="ru-RU" sz="1800" dirty="0"/>
              <a:t> поля є </a:t>
            </a:r>
            <a:r>
              <a:rPr lang="ru-RU" sz="1800" dirty="0" err="1"/>
              <a:t>відкритими</a:t>
            </a:r>
            <a:r>
              <a:rPr lang="ru-RU" sz="1800" dirty="0"/>
              <a:t>, то 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отримати</a:t>
            </a:r>
            <a:r>
              <a:rPr lang="ru-RU" sz="1800" dirty="0"/>
              <a:t> доступ до них </a:t>
            </a:r>
            <a:r>
              <a:rPr lang="ru-RU" sz="1800" dirty="0" err="1"/>
              <a:t>напряму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через </a:t>
            </a:r>
            <a:r>
              <a:rPr lang="ru-RU" sz="1800" b="1" dirty="0" err="1">
                <a:highlight>
                  <a:srgbClr val="00FF00"/>
                </a:highlight>
              </a:rPr>
              <a:t>ім’я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b="1" dirty="0">
                <a:highlight>
                  <a:srgbClr val="00FF00"/>
                </a:highlight>
              </a:rPr>
              <a:t> і оператор </a:t>
            </a:r>
            <a:r>
              <a:rPr lang="ru-RU" sz="1800" b="1" dirty="0" err="1">
                <a:highlight>
                  <a:srgbClr val="00FF00"/>
                </a:highlight>
              </a:rPr>
              <a:t>дозволу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області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видимості</a:t>
            </a:r>
            <a:r>
              <a:rPr lang="ru-RU" sz="1800" dirty="0"/>
              <a:t>. Але </a:t>
            </a:r>
            <a:r>
              <a:rPr lang="ru-RU" sz="1800" dirty="0" err="1"/>
              <a:t>що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статичні</a:t>
            </a:r>
            <a:r>
              <a:rPr lang="ru-RU" sz="1800" dirty="0"/>
              <a:t> поля є </a:t>
            </a:r>
            <a:r>
              <a:rPr lang="ru-RU" sz="1800" dirty="0" err="1"/>
              <a:t>закритими</a:t>
            </a:r>
            <a:r>
              <a:rPr lang="ru-RU" sz="1800" dirty="0"/>
              <a:t>?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наступний</a:t>
            </a:r>
            <a:r>
              <a:rPr lang="ru-RU" sz="1800" dirty="0"/>
              <a:t> код: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 цьому випадку ми не можемо напряму отримати доступ до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Anything::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s_value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uk-UA" sz="1800" dirty="0"/>
              <a:t>з функції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r>
              <a:rPr lang="en-US" sz="1800" dirty="0"/>
              <a:t>, </a:t>
            </a:r>
            <a:r>
              <a:rPr lang="uk-UA" sz="1800" dirty="0"/>
              <a:t>так як цей член 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/>
              <a:t>. </a:t>
            </a:r>
            <a:r>
              <a:rPr lang="uk-UA" sz="1800" dirty="0"/>
              <a:t>Зазвичай, доступ до закритих членів класу здійснюється через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public-</a:t>
            </a:r>
            <a:r>
              <a:rPr lang="uk-UA" sz="1800" dirty="0"/>
              <a:t>методи. Хоча ми могли б створити звичайний метод для отримання доступу до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s_value</a:t>
            </a:r>
            <a:r>
              <a:rPr lang="en-US" sz="1800" dirty="0"/>
              <a:t>, </a:t>
            </a:r>
            <a:r>
              <a:rPr lang="uk-UA" sz="1800" dirty="0"/>
              <a:t>але нам тоді довелося б створювати об’єкт цього класу для використання методу! Є кращий варіант — ми можемо зробити метод статичним.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DC21B-BF26-48A5-B934-CF1699C1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759" y="1685890"/>
            <a:ext cx="7552482" cy="301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447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Статичні методи класу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Подібно</a:t>
            </a:r>
            <a:r>
              <a:rPr lang="ru-RU" sz="1800" dirty="0"/>
              <a:t> </a:t>
            </a:r>
            <a:r>
              <a:rPr lang="ru-RU" sz="1800" dirty="0" err="1"/>
              <a:t>статичним</a:t>
            </a:r>
            <a:r>
              <a:rPr lang="ru-RU" sz="1800" dirty="0"/>
              <a:t> </a:t>
            </a:r>
            <a:r>
              <a:rPr lang="uk-UA" sz="1800" dirty="0"/>
              <a:t>полям</a:t>
            </a:r>
            <a:r>
              <a:rPr lang="ru-RU" sz="1800" dirty="0"/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статичні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методи</a:t>
            </a:r>
            <a:r>
              <a:rPr lang="ru-RU" sz="1800" b="1" dirty="0">
                <a:highlight>
                  <a:srgbClr val="00FF00"/>
                </a:highlight>
              </a:rPr>
              <a:t> не </a:t>
            </a:r>
            <a:r>
              <a:rPr lang="ru-RU" sz="1800" b="1" dirty="0" err="1">
                <a:highlight>
                  <a:srgbClr val="00FF00"/>
                </a:highlight>
              </a:rPr>
              <a:t>прив’язані</a:t>
            </a:r>
            <a:r>
              <a:rPr lang="ru-RU" sz="1800" b="1" dirty="0">
                <a:highlight>
                  <a:srgbClr val="00FF00"/>
                </a:highlight>
              </a:rPr>
              <a:t> до </a:t>
            </a:r>
            <a:r>
              <a:rPr lang="ru-RU" sz="1800" b="1" dirty="0" err="1">
                <a:highlight>
                  <a:srgbClr val="00FF00"/>
                </a:highlight>
              </a:rPr>
              <a:t>якогось</a:t>
            </a:r>
            <a:r>
              <a:rPr lang="ru-RU" sz="1800" b="1" dirty="0">
                <a:highlight>
                  <a:srgbClr val="00FF00"/>
                </a:highlight>
              </a:rPr>
              <a:t> одного </a:t>
            </a:r>
            <a:r>
              <a:rPr lang="ru-RU" sz="1800" b="1" dirty="0" err="1">
                <a:highlight>
                  <a:srgbClr val="00FF00"/>
                </a:highlight>
              </a:rPr>
              <a:t>об’єкта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класу</a:t>
            </a:r>
            <a:r>
              <a:rPr lang="ru-RU" sz="1800" dirty="0"/>
              <a:t>. Ось </a:t>
            </a:r>
            <a:r>
              <a:rPr lang="ru-RU" sz="1800" dirty="0" err="1"/>
              <a:t>вищенаведений</a:t>
            </a:r>
            <a:r>
              <a:rPr lang="ru-RU" sz="1800" dirty="0"/>
              <a:t> приклад, але </a:t>
            </a:r>
            <a:r>
              <a:rPr lang="ru-RU" sz="1800" dirty="0" err="1"/>
              <a:t>вже</a:t>
            </a:r>
            <a:r>
              <a:rPr lang="ru-RU" sz="1800" dirty="0"/>
              <a:t> </a:t>
            </a:r>
            <a:r>
              <a:rPr lang="ru-RU" sz="1800" dirty="0" err="1"/>
              <a:t>зі</a:t>
            </a:r>
            <a:r>
              <a:rPr lang="ru-RU" sz="1800" dirty="0"/>
              <a:t> </a:t>
            </a:r>
            <a:r>
              <a:rPr lang="ru-RU" sz="1800" dirty="0" err="1"/>
              <a:t>статичним</a:t>
            </a:r>
            <a:r>
              <a:rPr lang="ru-RU" sz="1800" dirty="0"/>
              <a:t> методом: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4CD921-C97D-427F-9E61-21928AA7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41" y="1795569"/>
            <a:ext cx="8542116" cy="46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949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/>
              <a:t>Статичні методи класу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статичні</a:t>
            </a:r>
            <a:r>
              <a:rPr lang="ru-RU" sz="1800" dirty="0"/>
              <a:t> </a:t>
            </a:r>
            <a:r>
              <a:rPr lang="ru-RU" sz="1800" dirty="0" err="1"/>
              <a:t>методи</a:t>
            </a:r>
            <a:r>
              <a:rPr lang="ru-RU" sz="1800" dirty="0"/>
              <a:t> не </a:t>
            </a:r>
            <a:r>
              <a:rPr lang="ru-RU" sz="1800" dirty="0" err="1"/>
              <a:t>прив’язані</a:t>
            </a:r>
            <a:r>
              <a:rPr lang="ru-RU" sz="1800" dirty="0"/>
              <a:t> до </a:t>
            </a:r>
            <a:r>
              <a:rPr lang="ru-RU" sz="1800" dirty="0" err="1"/>
              <a:t>певного</a:t>
            </a:r>
            <a:r>
              <a:rPr lang="ru-RU" sz="1800" dirty="0"/>
              <a:t> </a:t>
            </a:r>
            <a:r>
              <a:rPr lang="ru-RU" sz="1800" dirty="0" err="1"/>
              <a:t>об’єкту</a:t>
            </a:r>
            <a:r>
              <a:rPr lang="ru-RU" sz="1800" dirty="0"/>
              <a:t>, то </a:t>
            </a:r>
            <a:r>
              <a:rPr lang="ru-RU" sz="1800" dirty="0" err="1"/>
              <a:t>їх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викликати</a:t>
            </a:r>
            <a:r>
              <a:rPr lang="ru-RU" sz="1800" dirty="0"/>
              <a:t> </a:t>
            </a:r>
            <a:r>
              <a:rPr lang="ru-RU" sz="1800" dirty="0" err="1"/>
              <a:t>напряму</a:t>
            </a:r>
            <a:r>
              <a:rPr lang="ru-RU" sz="1800" dirty="0"/>
              <a:t> через </a:t>
            </a:r>
            <a:r>
              <a:rPr lang="ru-RU" sz="1800" dirty="0" err="1"/>
              <a:t>ім’я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і оператор </a:t>
            </a:r>
            <a:r>
              <a:rPr lang="ru-RU" sz="1800" dirty="0" err="1"/>
              <a:t>дозволу</a:t>
            </a:r>
            <a:r>
              <a:rPr lang="ru-RU" sz="1800" dirty="0"/>
              <a:t> </a:t>
            </a:r>
            <a:r>
              <a:rPr lang="ru-RU" sz="1800" dirty="0" err="1"/>
              <a:t>області</a:t>
            </a:r>
            <a:r>
              <a:rPr lang="ru-RU" sz="1800" dirty="0"/>
              <a:t> </a:t>
            </a:r>
            <a:r>
              <a:rPr lang="ru-RU" sz="1800" dirty="0" err="1"/>
              <a:t>видимості</a:t>
            </a:r>
            <a:r>
              <a:rPr lang="ru-RU" sz="1800" dirty="0"/>
              <a:t>, а </a:t>
            </a:r>
            <a:r>
              <a:rPr lang="ru-RU" sz="1800" dirty="0" err="1"/>
              <a:t>також</a:t>
            </a:r>
            <a:r>
              <a:rPr lang="ru-RU" sz="1800" dirty="0"/>
              <a:t> через </a:t>
            </a:r>
            <a:r>
              <a:rPr lang="ru-RU" sz="1800" dirty="0" err="1"/>
              <a:t>об’єкти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(але </a:t>
            </a:r>
            <a:r>
              <a:rPr lang="ru-RU" sz="1800" dirty="0" err="1"/>
              <a:t>це</a:t>
            </a:r>
            <a:r>
              <a:rPr lang="ru-RU" sz="1800" dirty="0"/>
              <a:t> не </a:t>
            </a:r>
            <a:r>
              <a:rPr lang="ru-RU" sz="1800" dirty="0" err="1"/>
              <a:t>рекомендується</a:t>
            </a:r>
            <a:r>
              <a:rPr lang="ru-RU" sz="1800" dirty="0"/>
              <a:t>).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3461766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Статичні</a:t>
            </a:r>
            <a:r>
              <a:rPr lang="ru-RU" b="1" dirty="0"/>
              <a:t> </a:t>
            </a:r>
            <a:r>
              <a:rPr lang="ru-RU" b="1" dirty="0" err="1"/>
              <a:t>методи</a:t>
            </a:r>
            <a:r>
              <a:rPr lang="ru-RU" b="1" dirty="0"/>
              <a:t> не </a:t>
            </a:r>
            <a:r>
              <a:rPr lang="ru-RU" b="1" dirty="0" err="1"/>
              <a:t>мають</a:t>
            </a:r>
            <a:r>
              <a:rPr lang="ru-RU" b="1" dirty="0"/>
              <a:t> </a:t>
            </a:r>
            <a:r>
              <a:rPr lang="ru-RU" b="1" dirty="0" err="1"/>
              <a:t>прихованого</a:t>
            </a:r>
            <a:r>
              <a:rPr lang="ru-RU" b="1" dirty="0"/>
              <a:t> </a:t>
            </a:r>
            <a:r>
              <a:rPr lang="ru-RU" b="1" dirty="0" err="1"/>
              <a:t>вказівника</a:t>
            </a:r>
            <a:r>
              <a:rPr lang="ru-RU" b="1" dirty="0"/>
              <a:t> *</a:t>
            </a:r>
            <a:r>
              <a:rPr lang="ru-RU" b="1" dirty="0" err="1"/>
              <a:t>this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/>
              <a:t>статичних</a:t>
            </a:r>
            <a:r>
              <a:rPr lang="ru-RU" sz="1800" dirty="0"/>
              <a:t> </a:t>
            </a:r>
            <a:r>
              <a:rPr lang="ru-RU" sz="1800" dirty="0" err="1"/>
              <a:t>методів</a:t>
            </a:r>
            <a:r>
              <a:rPr lang="ru-RU" sz="1800" dirty="0"/>
              <a:t> є </a:t>
            </a:r>
            <a:r>
              <a:rPr lang="ru-RU" sz="1800" dirty="0" err="1"/>
              <a:t>дві</a:t>
            </a:r>
            <a:r>
              <a:rPr lang="ru-RU" sz="1800" dirty="0"/>
              <a:t> </a:t>
            </a:r>
            <a:r>
              <a:rPr lang="ru-RU" sz="1800" dirty="0" err="1"/>
              <a:t>цікаві</a:t>
            </a:r>
            <a:r>
              <a:rPr lang="ru-RU" sz="1800" dirty="0"/>
              <a:t> </a:t>
            </a:r>
            <a:r>
              <a:rPr lang="ru-RU" sz="1800" dirty="0" err="1"/>
              <a:t>особливості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По-перше</a:t>
            </a:r>
            <a:r>
              <a:rPr lang="ru-RU" sz="1800" dirty="0"/>
              <a:t>,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статичні</a:t>
            </a:r>
            <a:r>
              <a:rPr lang="ru-RU" sz="1800" dirty="0"/>
              <a:t> </a:t>
            </a:r>
            <a:r>
              <a:rPr lang="ru-RU" sz="1800" dirty="0" err="1"/>
              <a:t>методи</a:t>
            </a:r>
            <a:r>
              <a:rPr lang="ru-RU" sz="1800" dirty="0"/>
              <a:t> не </a:t>
            </a:r>
            <a:r>
              <a:rPr lang="ru-RU" sz="1800" dirty="0" err="1"/>
              <a:t>прив’язані</a:t>
            </a:r>
            <a:r>
              <a:rPr lang="ru-RU" sz="1800" dirty="0"/>
              <a:t> до </a:t>
            </a:r>
            <a:r>
              <a:rPr lang="ru-RU" sz="1800" dirty="0" err="1"/>
              <a:t>об’єкту</a:t>
            </a:r>
            <a:r>
              <a:rPr lang="ru-RU" sz="1800" dirty="0"/>
              <a:t>, то вони не </a:t>
            </a:r>
            <a:r>
              <a:rPr lang="ru-RU" sz="1800" dirty="0" err="1"/>
              <a:t>мають</a:t>
            </a:r>
            <a:r>
              <a:rPr lang="ru-RU" sz="1800" dirty="0"/>
              <a:t> </a:t>
            </a:r>
            <a:r>
              <a:rPr lang="ru-RU" sz="1800" dirty="0" err="1"/>
              <a:t>прихованого</a:t>
            </a:r>
            <a:r>
              <a:rPr lang="ru-RU" sz="1800" dirty="0"/>
              <a:t> </a:t>
            </a:r>
            <a:r>
              <a:rPr lang="ru-RU" sz="1800" dirty="0" err="1"/>
              <a:t>вказівника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ru-RU" sz="1800" dirty="0"/>
              <a:t>! В </a:t>
            </a:r>
            <a:r>
              <a:rPr lang="ru-RU" sz="1800" dirty="0" err="1"/>
              <a:t>цьому</a:t>
            </a:r>
            <a:r>
              <a:rPr lang="ru-RU" sz="1800" dirty="0"/>
              <a:t> є </a:t>
            </a:r>
            <a:r>
              <a:rPr lang="ru-RU" sz="1800" dirty="0" err="1"/>
              <a:t>сенс</a:t>
            </a:r>
            <a:r>
              <a:rPr lang="ru-RU" sz="1800" dirty="0"/>
              <a:t>, тому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вказівник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/>
              <a:t>завжди</a:t>
            </a:r>
            <a:r>
              <a:rPr lang="ru-RU" sz="1800" dirty="0"/>
              <a:t> </a:t>
            </a:r>
            <a:r>
              <a:rPr lang="ru-RU" sz="1800" dirty="0" err="1"/>
              <a:t>вказує</a:t>
            </a:r>
            <a:r>
              <a:rPr lang="ru-RU" sz="1800" dirty="0"/>
              <a:t> на </a:t>
            </a:r>
            <a:r>
              <a:rPr lang="ru-RU" sz="1800" dirty="0" err="1"/>
              <a:t>об’єкт</a:t>
            </a:r>
            <a:r>
              <a:rPr lang="ru-RU" sz="1800" dirty="0"/>
              <a:t>, з </a:t>
            </a:r>
            <a:r>
              <a:rPr lang="ru-RU" sz="1800" dirty="0" err="1"/>
              <a:t>яким</a:t>
            </a:r>
            <a:r>
              <a:rPr lang="ru-RU" sz="1800" dirty="0"/>
              <a:t> </a:t>
            </a:r>
            <a:r>
              <a:rPr lang="ru-RU" sz="1800" dirty="0" err="1"/>
              <a:t>працює</a:t>
            </a:r>
            <a:r>
              <a:rPr lang="ru-RU" sz="1800" dirty="0"/>
              <a:t> метод. </a:t>
            </a:r>
            <a:r>
              <a:rPr lang="ru-RU" sz="1800" dirty="0" err="1"/>
              <a:t>Статичні</a:t>
            </a:r>
            <a:r>
              <a:rPr lang="ru-RU" sz="1800" dirty="0"/>
              <a:t> </a:t>
            </a:r>
            <a:r>
              <a:rPr lang="ru-RU" sz="1800" dirty="0" err="1"/>
              <a:t>методи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не </a:t>
            </a:r>
            <a:r>
              <a:rPr lang="ru-RU" sz="1800" dirty="0" err="1"/>
              <a:t>працювати</a:t>
            </a:r>
            <a:r>
              <a:rPr lang="ru-RU" sz="1800" dirty="0"/>
              <a:t> через </a:t>
            </a:r>
            <a:r>
              <a:rPr lang="ru-RU" sz="1800" dirty="0" err="1"/>
              <a:t>об’єкт</a:t>
            </a:r>
            <a:r>
              <a:rPr lang="ru-RU" sz="1800" dirty="0"/>
              <a:t>, тому і </a:t>
            </a:r>
            <a:r>
              <a:rPr lang="ru-RU" sz="1800" dirty="0" err="1"/>
              <a:t>вказівник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/>
              <a:t>не </a:t>
            </a:r>
            <a:r>
              <a:rPr lang="ru-RU" sz="1800" dirty="0" err="1"/>
              <a:t>потрібен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По-друге</a:t>
            </a:r>
            <a:r>
              <a:rPr lang="ru-RU" sz="1800" dirty="0"/>
              <a:t>, </a:t>
            </a:r>
            <a:r>
              <a:rPr lang="ru-RU" sz="1800" dirty="0" err="1"/>
              <a:t>статичні</a:t>
            </a:r>
            <a:r>
              <a:rPr lang="ru-RU" sz="1800" dirty="0"/>
              <a:t> </a:t>
            </a:r>
            <a:r>
              <a:rPr lang="ru-RU" sz="1800" dirty="0" err="1"/>
              <a:t>методи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напряму</a:t>
            </a:r>
            <a:r>
              <a:rPr lang="ru-RU" sz="1800" dirty="0"/>
              <a:t> </a:t>
            </a:r>
            <a:r>
              <a:rPr lang="ru-RU" sz="1800" dirty="0" err="1"/>
              <a:t>звертатися</a:t>
            </a:r>
            <a:r>
              <a:rPr lang="ru-RU" sz="1800" dirty="0"/>
              <a:t> до </a:t>
            </a:r>
            <a:r>
              <a:rPr lang="ru-RU" sz="1800" dirty="0" err="1"/>
              <a:t>інших</a:t>
            </a:r>
            <a:r>
              <a:rPr lang="ru-RU" sz="1800" dirty="0"/>
              <a:t> </a:t>
            </a:r>
            <a:r>
              <a:rPr lang="ru-RU" sz="1800" dirty="0" err="1"/>
              <a:t>статичних</a:t>
            </a:r>
            <a:r>
              <a:rPr lang="ru-RU" sz="1800" dirty="0"/>
              <a:t> </a:t>
            </a:r>
            <a:r>
              <a:rPr lang="uk-UA" sz="1800" dirty="0" err="1"/>
              <a:t>мемберів</a:t>
            </a:r>
            <a:r>
              <a:rPr lang="ru-RU" sz="1800" dirty="0"/>
              <a:t> (</a:t>
            </a:r>
            <a:r>
              <a:rPr lang="ru-RU" sz="1800" dirty="0" err="1"/>
              <a:t>змінних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функцій</a:t>
            </a:r>
            <a:r>
              <a:rPr lang="ru-RU" sz="1800" dirty="0"/>
              <a:t>), але не </a:t>
            </a:r>
            <a:r>
              <a:rPr lang="ru-RU" sz="1800" dirty="0" err="1"/>
              <a:t>можуть</a:t>
            </a:r>
            <a:r>
              <a:rPr lang="ru-RU" sz="1800" dirty="0"/>
              <a:t> </a:t>
            </a:r>
            <a:r>
              <a:rPr lang="ru-RU" sz="1800" dirty="0" err="1"/>
              <a:t>напряму</a:t>
            </a:r>
            <a:r>
              <a:rPr lang="ru-RU" sz="1800" dirty="0"/>
              <a:t> </a:t>
            </a:r>
            <a:r>
              <a:rPr lang="ru-RU" sz="1800" dirty="0" err="1"/>
              <a:t>звертатися</a:t>
            </a:r>
            <a:r>
              <a:rPr lang="ru-RU" sz="1800" dirty="0"/>
              <a:t> до </a:t>
            </a:r>
            <a:r>
              <a:rPr lang="ru-RU" sz="1800" dirty="0" err="1"/>
              <a:t>нестатичних</a:t>
            </a:r>
            <a:r>
              <a:rPr lang="ru-RU" sz="1800" dirty="0"/>
              <a:t> </a:t>
            </a:r>
            <a:r>
              <a:rPr lang="ru-RU" sz="1800" dirty="0" err="1"/>
              <a:t>мемберів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FF"/>
                </a:highlight>
              </a:rPr>
              <a:t>Це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пов’язано</a:t>
            </a:r>
            <a:r>
              <a:rPr lang="ru-RU" sz="1800" b="1" dirty="0">
                <a:highlight>
                  <a:srgbClr val="00FFFF"/>
                </a:highlight>
              </a:rPr>
              <a:t> з </a:t>
            </a:r>
            <a:r>
              <a:rPr lang="ru-RU" sz="1800" b="1" dirty="0" err="1">
                <a:highlight>
                  <a:srgbClr val="00FFFF"/>
                </a:highlight>
              </a:rPr>
              <a:t>тим</a:t>
            </a:r>
            <a:r>
              <a:rPr lang="ru-RU" sz="1800" b="1" dirty="0">
                <a:highlight>
                  <a:srgbClr val="00FFFF"/>
                </a:highlight>
              </a:rPr>
              <a:t>, </a:t>
            </a:r>
            <a:r>
              <a:rPr lang="ru-RU" sz="1800" b="1" dirty="0" err="1">
                <a:highlight>
                  <a:srgbClr val="00FFFF"/>
                </a:highlight>
              </a:rPr>
              <a:t>що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нестатичні</a:t>
            </a:r>
            <a:r>
              <a:rPr lang="ru-RU" sz="1800" b="1" dirty="0">
                <a:highlight>
                  <a:srgbClr val="00FFFF"/>
                </a:highlight>
              </a:rPr>
              <a:t> члени належать </a:t>
            </a:r>
            <a:r>
              <a:rPr lang="ru-RU" sz="1800" b="1" dirty="0" err="1">
                <a:highlight>
                  <a:srgbClr val="00FFFF"/>
                </a:highlight>
              </a:rPr>
              <a:t>об’єкту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класу</a:t>
            </a:r>
            <a:r>
              <a:rPr lang="ru-RU" sz="1800" b="1" dirty="0">
                <a:highlight>
                  <a:srgbClr val="00FFFF"/>
                </a:highlight>
              </a:rPr>
              <a:t>, а </a:t>
            </a:r>
            <a:r>
              <a:rPr lang="ru-RU" sz="1800" b="1" dirty="0" err="1">
                <a:highlight>
                  <a:srgbClr val="00FFFF"/>
                </a:highlight>
              </a:rPr>
              <a:t>статичні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методи</a:t>
            </a:r>
            <a:r>
              <a:rPr lang="ru-RU" sz="1800" b="1" dirty="0">
                <a:highlight>
                  <a:srgbClr val="00FFFF"/>
                </a:highlight>
              </a:rPr>
              <a:t> — </a:t>
            </a:r>
            <a:r>
              <a:rPr lang="ru-RU" sz="1800" b="1" dirty="0" err="1">
                <a:highlight>
                  <a:srgbClr val="00FFFF"/>
                </a:highlight>
              </a:rPr>
              <a:t>ні</a:t>
            </a:r>
            <a:r>
              <a:rPr lang="ru-RU" sz="1800" dirty="0"/>
              <a:t>!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22916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Статичні</a:t>
            </a:r>
            <a:r>
              <a:rPr lang="ru-RU" sz="1800" dirty="0"/>
              <a:t> </a:t>
            </a:r>
            <a:r>
              <a:rPr lang="ru-RU" sz="1800" dirty="0" err="1"/>
              <a:t>методи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визначати</a:t>
            </a:r>
            <a:r>
              <a:rPr lang="ru-RU" sz="1800" dirty="0"/>
              <a:t> поза </a:t>
            </a:r>
            <a:r>
              <a:rPr lang="ru-RU" sz="1800" dirty="0" err="1"/>
              <a:t>тілом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.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працює</a:t>
            </a:r>
            <a:r>
              <a:rPr lang="ru-RU" sz="1800" dirty="0"/>
              <a:t> так само, як і </a:t>
            </a:r>
            <a:r>
              <a:rPr lang="ru-RU" sz="1800" dirty="0" err="1"/>
              <a:t>зі</a:t>
            </a:r>
            <a:r>
              <a:rPr lang="ru-RU" sz="1800" dirty="0"/>
              <a:t> </a:t>
            </a:r>
            <a:r>
              <a:rPr lang="ru-RU" sz="1800" dirty="0" err="1"/>
              <a:t>звичайними</a:t>
            </a:r>
            <a:r>
              <a:rPr lang="ru-RU" sz="1800" dirty="0"/>
              <a:t> методами.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5E82A4-DC74-4A56-B3C4-642AC524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3" y="1440919"/>
            <a:ext cx="9815332" cy="51854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679507-2272-4291-9D9D-F0C47D7D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781" y="5070997"/>
            <a:ext cx="2295845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557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Зверніть увагу, оскільки всі змінні і функції цього класу є статичними, то нам не потрібно створювати об’єкт цього класу для роботи з ним! Статичне поле використовується для зберігання значення наступного ідентифікатора, який повинен бути їй присвоєний, а статичний метод — для повернення ідентифікатора і його збільшення.</a:t>
            </a:r>
          </a:p>
        </p:txBody>
      </p:sp>
    </p:spTree>
    <p:extLst>
      <p:ext uri="{BB962C8B-B14F-4D97-AF65-F5344CB8AC3E}">
        <p14:creationId xmlns:p14="http://schemas.microsoft.com/office/powerpoint/2010/main" val="14021399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Попередження</a:t>
            </a:r>
            <a:r>
              <a:rPr lang="ru-RU" b="1" dirty="0"/>
              <a:t> про </a:t>
            </a:r>
            <a:r>
              <a:rPr lang="ru-RU" b="1" dirty="0" err="1"/>
              <a:t>класи</a:t>
            </a:r>
            <a:r>
              <a:rPr lang="ru-RU" b="1" dirty="0"/>
              <a:t> </a:t>
            </a:r>
            <a:r>
              <a:rPr lang="ru-RU" b="1" dirty="0" err="1"/>
              <a:t>зі</a:t>
            </a:r>
            <a:r>
              <a:rPr lang="ru-RU" b="1" dirty="0"/>
              <a:t> </a:t>
            </a:r>
            <a:r>
              <a:rPr lang="ru-RU" b="1" dirty="0" err="1"/>
              <a:t>всіма</a:t>
            </a:r>
            <a:r>
              <a:rPr lang="ru-RU" b="1" dirty="0"/>
              <a:t> </a:t>
            </a:r>
            <a:r>
              <a:rPr lang="ru-RU" b="1" dirty="0" err="1"/>
              <a:t>статичними</a:t>
            </a:r>
            <a:r>
              <a:rPr lang="ru-RU" b="1" dirty="0"/>
              <a:t> </a:t>
            </a:r>
            <a:r>
              <a:rPr lang="ru-RU" b="1" dirty="0" err="1"/>
              <a:t>мемберами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Будьте </a:t>
            </a:r>
            <a:r>
              <a:rPr lang="ru-RU" sz="1800" dirty="0" err="1"/>
              <a:t>обережні</a:t>
            </a:r>
            <a:r>
              <a:rPr lang="ru-RU" sz="1800" dirty="0"/>
              <a:t> при </a:t>
            </a:r>
            <a:r>
              <a:rPr lang="ru-RU" sz="1800" dirty="0" err="1"/>
              <a:t>написанні</a:t>
            </a:r>
            <a:r>
              <a:rPr lang="ru-RU" sz="1800" dirty="0"/>
              <a:t> </a:t>
            </a:r>
            <a:r>
              <a:rPr lang="ru-RU" sz="1800" dirty="0" err="1"/>
              <a:t>класів</a:t>
            </a:r>
            <a:r>
              <a:rPr lang="ru-RU" sz="1800" dirty="0"/>
              <a:t> </a:t>
            </a:r>
            <a:r>
              <a:rPr lang="ru-RU" sz="1800" dirty="0" err="1"/>
              <a:t>зі</a:t>
            </a:r>
            <a:r>
              <a:rPr lang="ru-RU" sz="1800" dirty="0"/>
              <a:t> </a:t>
            </a:r>
            <a:r>
              <a:rPr lang="ru-RU" sz="1800" dirty="0" err="1"/>
              <a:t>всіма</a:t>
            </a:r>
            <a:r>
              <a:rPr lang="ru-RU" sz="1800" dirty="0"/>
              <a:t> </a:t>
            </a:r>
            <a:r>
              <a:rPr lang="ru-RU" sz="1800" dirty="0" err="1"/>
              <a:t>статичними</a:t>
            </a:r>
            <a:r>
              <a:rPr lang="ru-RU" sz="1800" dirty="0"/>
              <a:t> членами. </a:t>
            </a:r>
            <a:r>
              <a:rPr lang="ru-RU" sz="1800" dirty="0" err="1"/>
              <a:t>Хоча</a:t>
            </a:r>
            <a:r>
              <a:rPr lang="ru-RU" sz="1800" dirty="0"/>
              <a:t> </a:t>
            </a:r>
            <a:r>
              <a:rPr lang="ru-RU" sz="1800" dirty="0" err="1"/>
              <a:t>такі</a:t>
            </a:r>
            <a:r>
              <a:rPr lang="ru-RU" sz="1800" dirty="0"/>
              <a:t> «чисто </a:t>
            </a:r>
            <a:r>
              <a:rPr lang="ru-RU" sz="1800" dirty="0" err="1"/>
              <a:t>статичні</a:t>
            </a:r>
            <a:r>
              <a:rPr lang="ru-RU" sz="1800" dirty="0"/>
              <a:t> </a:t>
            </a:r>
            <a:r>
              <a:rPr lang="ru-RU" sz="1800" dirty="0" err="1"/>
              <a:t>класи</a:t>
            </a:r>
            <a:r>
              <a:rPr lang="ru-RU" sz="1800" dirty="0"/>
              <a:t>» </a:t>
            </a:r>
            <a:r>
              <a:rPr lang="ru-RU" sz="1800" dirty="0" err="1"/>
              <a:t>можуть</a:t>
            </a:r>
            <a:r>
              <a:rPr lang="ru-RU" sz="1800" dirty="0"/>
              <a:t> бути </a:t>
            </a:r>
            <a:r>
              <a:rPr lang="ru-RU" sz="1800" dirty="0" err="1"/>
              <a:t>корисні</a:t>
            </a:r>
            <a:r>
              <a:rPr lang="ru-RU" sz="1800" dirty="0"/>
              <a:t>, але вони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мають</a:t>
            </a:r>
            <a:r>
              <a:rPr lang="ru-RU" sz="1800" dirty="0"/>
              <a:t> </a:t>
            </a:r>
            <a:r>
              <a:rPr lang="ru-RU" sz="1800" dirty="0" err="1"/>
              <a:t>свої</a:t>
            </a:r>
            <a:r>
              <a:rPr lang="ru-RU" sz="1800" dirty="0"/>
              <a:t> </a:t>
            </a:r>
            <a:r>
              <a:rPr lang="ru-RU" sz="1800" dirty="0" err="1"/>
              <a:t>недоліки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FF"/>
                </a:highlight>
              </a:rPr>
              <a:t>По-перше</a:t>
            </a:r>
            <a:r>
              <a:rPr lang="ru-RU" sz="1800" dirty="0"/>
              <a:t>,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всі</a:t>
            </a:r>
            <a:r>
              <a:rPr lang="ru-RU" sz="1800" dirty="0"/>
              <a:t> </a:t>
            </a:r>
            <a:r>
              <a:rPr lang="ru-RU" sz="1800" dirty="0" err="1"/>
              <a:t>статичні</a:t>
            </a:r>
            <a:r>
              <a:rPr lang="ru-RU" sz="1800" dirty="0"/>
              <a:t> члени </a:t>
            </a:r>
            <a:r>
              <a:rPr lang="ru-RU" sz="1800" dirty="0" err="1"/>
              <a:t>створюються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один раз, то </a:t>
            </a:r>
            <a:r>
              <a:rPr lang="ru-RU" sz="1800" dirty="0" err="1"/>
              <a:t>кількох</a:t>
            </a:r>
            <a:r>
              <a:rPr lang="ru-RU" sz="1800" dirty="0"/>
              <a:t> </a:t>
            </a:r>
            <a:r>
              <a:rPr lang="ru-RU" sz="1800" dirty="0" err="1"/>
              <a:t>копій</a:t>
            </a:r>
            <a:r>
              <a:rPr lang="ru-RU" sz="1800" dirty="0"/>
              <a:t> «чисто статичного </a:t>
            </a:r>
            <a:r>
              <a:rPr lang="ru-RU" sz="1800" dirty="0" err="1"/>
              <a:t>класу</a:t>
            </a:r>
            <a:r>
              <a:rPr lang="ru-RU" sz="1800" dirty="0"/>
              <a:t>» бути не </a:t>
            </a:r>
            <a:r>
              <a:rPr lang="ru-RU" sz="1800" dirty="0" err="1"/>
              <a:t>може</a:t>
            </a:r>
            <a:r>
              <a:rPr lang="ru-RU" sz="1800" dirty="0"/>
              <a:t> (без </a:t>
            </a:r>
            <a:r>
              <a:rPr lang="ru-RU" sz="1800" dirty="0" err="1"/>
              <a:t>клонування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і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подальшого</a:t>
            </a:r>
            <a:r>
              <a:rPr lang="ru-RU" sz="1800" dirty="0"/>
              <a:t> </a:t>
            </a:r>
            <a:r>
              <a:rPr lang="ru-RU" sz="1800" dirty="0" err="1"/>
              <a:t>перейменування</a:t>
            </a:r>
            <a:r>
              <a:rPr lang="ru-RU" sz="1800" dirty="0"/>
              <a:t>).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нам </a:t>
            </a:r>
            <a:r>
              <a:rPr lang="ru-RU" sz="1800" dirty="0" err="1"/>
              <a:t>потрібні</a:t>
            </a:r>
            <a:r>
              <a:rPr lang="ru-RU" sz="1800" dirty="0"/>
              <a:t> два </a:t>
            </a:r>
            <a:r>
              <a:rPr lang="ru-RU" sz="1800" dirty="0" err="1"/>
              <a:t>незалежних</a:t>
            </a:r>
            <a:r>
              <a:rPr lang="ru-RU" sz="1800" dirty="0"/>
              <a:t> </a:t>
            </a:r>
            <a:r>
              <a:rPr lang="ru-RU" sz="1800" dirty="0" err="1"/>
              <a:t>об’єкти</a:t>
            </a:r>
            <a:r>
              <a:rPr lang="ru-RU" sz="1800" dirty="0"/>
              <a:t> </a:t>
            </a:r>
            <a:r>
              <a:rPr lang="ru-RU" sz="1800" dirty="0" err="1"/>
              <a:t>класу</a:t>
            </a:r>
            <a:r>
              <a:rPr lang="ru-RU" sz="1800" dirty="0"/>
              <a:t> </a:t>
            </a:r>
            <a:r>
              <a:rPr lang="ru-RU" sz="1800" dirty="0" err="1"/>
              <a:t>IDGenerator</a:t>
            </a:r>
            <a:r>
              <a:rPr lang="ru-RU" sz="1800" dirty="0"/>
              <a:t>, то </a:t>
            </a:r>
            <a:r>
              <a:rPr lang="ru-RU" sz="1800" dirty="0" err="1"/>
              <a:t>це</a:t>
            </a:r>
            <a:r>
              <a:rPr lang="ru-RU" sz="1800" dirty="0"/>
              <a:t> буде </a:t>
            </a:r>
            <a:r>
              <a:rPr lang="ru-RU" sz="1800" dirty="0" err="1"/>
              <a:t>неможливо</a:t>
            </a:r>
            <a:r>
              <a:rPr lang="ru-RU" sz="1800" dirty="0"/>
              <a:t> через «чисто </a:t>
            </a:r>
            <a:r>
              <a:rPr lang="ru-RU" sz="1800" dirty="0" err="1"/>
              <a:t>статичний</a:t>
            </a:r>
            <a:r>
              <a:rPr lang="ru-RU" sz="1800" dirty="0"/>
              <a:t>» </a:t>
            </a:r>
            <a:r>
              <a:rPr lang="ru-RU" sz="1800" dirty="0" err="1"/>
              <a:t>клас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FF"/>
                </a:highlight>
              </a:rPr>
              <a:t>По-друге</a:t>
            </a:r>
            <a:r>
              <a:rPr lang="ru-RU" sz="1800" dirty="0"/>
              <a:t>, </a:t>
            </a:r>
            <a:r>
              <a:rPr lang="ru-RU" sz="1800" dirty="0" err="1"/>
              <a:t>глобальні</a:t>
            </a:r>
            <a:r>
              <a:rPr lang="ru-RU" sz="1800" dirty="0"/>
              <a:t> </a:t>
            </a:r>
            <a:r>
              <a:rPr lang="ru-RU" sz="1800" dirty="0" err="1"/>
              <a:t>змінні</a:t>
            </a:r>
            <a:r>
              <a:rPr lang="ru-RU" sz="1800" dirty="0"/>
              <a:t> </a:t>
            </a:r>
            <a:r>
              <a:rPr lang="ru-RU" sz="1800" dirty="0" err="1"/>
              <a:t>небезпечні</a:t>
            </a:r>
            <a:r>
              <a:rPr lang="ru-RU" sz="1800" dirty="0"/>
              <a:t>, </a:t>
            </a:r>
            <a:r>
              <a:rPr lang="ru-RU" sz="1800" dirty="0" err="1"/>
              <a:t>оскільки</a:t>
            </a:r>
            <a:r>
              <a:rPr lang="ru-RU" sz="1800" dirty="0"/>
              <a:t> будь-яка </a:t>
            </a:r>
            <a:r>
              <a:rPr lang="ru-RU" sz="1800" dirty="0" err="1"/>
              <a:t>частина</a:t>
            </a:r>
            <a:r>
              <a:rPr lang="ru-RU" sz="1800" dirty="0"/>
              <a:t> коду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змінити</a:t>
            </a:r>
            <a:r>
              <a:rPr lang="ru-RU" sz="1800" dirty="0"/>
              <a:t> </a:t>
            </a:r>
            <a:r>
              <a:rPr lang="ru-RU" sz="1800" dirty="0" err="1"/>
              <a:t>їх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і, в </a:t>
            </a:r>
            <a:r>
              <a:rPr lang="ru-RU" sz="1800" dirty="0" err="1"/>
              <a:t>кінцевому</a:t>
            </a:r>
            <a:r>
              <a:rPr lang="ru-RU" sz="1800" dirty="0"/>
              <a:t> </a:t>
            </a:r>
            <a:r>
              <a:rPr lang="ru-RU" sz="1800" dirty="0" err="1"/>
              <a:t>підсумку</a:t>
            </a:r>
            <a:r>
              <a:rPr lang="ru-RU" sz="1800" dirty="0"/>
              <a:t>, </a:t>
            </a:r>
            <a:r>
              <a:rPr lang="ru-RU" sz="1800" dirty="0" err="1"/>
              <a:t>змінить</a:t>
            </a:r>
            <a:r>
              <a:rPr lang="ru-RU" sz="1800" dirty="0"/>
              <a:t> </a:t>
            </a:r>
            <a:r>
              <a:rPr lang="ru-RU" sz="1800" dirty="0" err="1"/>
              <a:t>інші</a:t>
            </a:r>
            <a:r>
              <a:rPr lang="ru-RU" sz="1800" dirty="0"/>
              <a:t> </a:t>
            </a:r>
            <a:r>
              <a:rPr lang="ru-RU" sz="1800" dirty="0" err="1"/>
              <a:t>фрагменти</a:t>
            </a:r>
            <a:r>
              <a:rPr lang="ru-RU" sz="1800" dirty="0"/>
              <a:t>, </a:t>
            </a:r>
            <a:r>
              <a:rPr lang="ru-RU" sz="1800" dirty="0" err="1"/>
              <a:t>здавалося</a:t>
            </a:r>
            <a:r>
              <a:rPr lang="ru-RU" sz="1800" dirty="0"/>
              <a:t> б, не </a:t>
            </a:r>
            <a:r>
              <a:rPr lang="ru-RU" sz="1800" dirty="0" err="1"/>
              <a:t>пов’язаного</a:t>
            </a:r>
            <a:r>
              <a:rPr lang="ru-RU" sz="1800" dirty="0"/>
              <a:t> з </a:t>
            </a:r>
            <a:r>
              <a:rPr lang="ru-RU" sz="1800" dirty="0" err="1"/>
              <a:t>цими</a:t>
            </a:r>
            <a:r>
              <a:rPr lang="ru-RU" sz="1800" dirty="0"/>
              <a:t> </a:t>
            </a:r>
            <a:r>
              <a:rPr lang="ru-RU" sz="1800" dirty="0" err="1"/>
              <a:t>змінними</a:t>
            </a:r>
            <a:r>
              <a:rPr lang="ru-RU" sz="1800" dirty="0"/>
              <a:t> коду. Те ж </a:t>
            </a:r>
            <a:r>
              <a:rPr lang="ru-RU" sz="1800" dirty="0" err="1"/>
              <a:t>саме</a:t>
            </a:r>
            <a:r>
              <a:rPr lang="ru-RU" sz="1800" dirty="0"/>
              <a:t> справедливо і для «чисто </a:t>
            </a:r>
            <a:r>
              <a:rPr lang="ru-RU" sz="1800" dirty="0" err="1"/>
              <a:t>статичних</a:t>
            </a:r>
            <a:r>
              <a:rPr lang="ru-RU" sz="1800" dirty="0"/>
              <a:t>» </a:t>
            </a:r>
            <a:r>
              <a:rPr lang="ru-RU" sz="1800" dirty="0" err="1"/>
              <a:t>класів</a:t>
            </a:r>
            <a:r>
              <a:rPr lang="ru-RU" sz="1800" dirty="0"/>
              <a:t>. </a:t>
            </a:r>
            <a:r>
              <a:rPr lang="ru-RU" sz="1800" dirty="0" err="1"/>
              <a:t>Оскільки</a:t>
            </a:r>
            <a:r>
              <a:rPr lang="ru-RU" sz="1800" dirty="0"/>
              <a:t> </a:t>
            </a:r>
            <a:r>
              <a:rPr lang="ru-RU" sz="1800" dirty="0" err="1"/>
              <a:t>всі</a:t>
            </a:r>
            <a:r>
              <a:rPr lang="ru-RU" sz="1800" dirty="0"/>
              <a:t> члени належать </a:t>
            </a:r>
            <a:r>
              <a:rPr lang="ru-RU" sz="1800" dirty="0" err="1"/>
              <a:t>класу</a:t>
            </a:r>
            <a:r>
              <a:rPr lang="ru-RU" sz="1800" dirty="0"/>
              <a:t> (а не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об’єктам</a:t>
            </a:r>
            <a:r>
              <a:rPr lang="ru-RU" sz="1800" dirty="0"/>
              <a:t>), а </a:t>
            </a:r>
            <a:r>
              <a:rPr lang="ru-RU" sz="1800" dirty="0" err="1"/>
              <a:t>класи</a:t>
            </a:r>
            <a:r>
              <a:rPr lang="ru-RU" sz="1800" dirty="0"/>
              <a:t> </a:t>
            </a:r>
            <a:r>
              <a:rPr lang="ru-RU" sz="1800" dirty="0" err="1"/>
              <a:t>мають</a:t>
            </a:r>
            <a:r>
              <a:rPr lang="ru-RU" sz="1800" dirty="0"/>
              <a:t> </a:t>
            </a:r>
            <a:r>
              <a:rPr lang="ru-RU" sz="1800" dirty="0" err="1"/>
              <a:t>глобальну</a:t>
            </a:r>
            <a:r>
              <a:rPr lang="ru-RU" sz="1800" dirty="0"/>
              <a:t> область </a:t>
            </a:r>
            <a:r>
              <a:rPr lang="ru-RU" sz="1800" dirty="0" err="1"/>
              <a:t>видимості</a:t>
            </a:r>
            <a:r>
              <a:rPr lang="ru-RU" sz="1800" dirty="0"/>
              <a:t>, то в «чисто статичному </a:t>
            </a:r>
            <a:r>
              <a:rPr lang="ru-RU" sz="1800" dirty="0" err="1"/>
              <a:t>класі</a:t>
            </a:r>
            <a:r>
              <a:rPr lang="ru-RU" sz="1800" dirty="0"/>
              <a:t>» ми </a:t>
            </a:r>
            <a:r>
              <a:rPr lang="ru-RU" sz="1800" dirty="0" err="1"/>
              <a:t>оголошуємо</a:t>
            </a:r>
            <a:r>
              <a:rPr lang="ru-RU" sz="1800" dirty="0"/>
              <a:t> </a:t>
            </a:r>
            <a:r>
              <a:rPr lang="ru-RU" sz="1800" dirty="0" err="1"/>
              <a:t>глобальні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 і </a:t>
            </a:r>
            <a:r>
              <a:rPr lang="ru-RU" sz="1800" dirty="0" err="1"/>
              <a:t>змінні</a:t>
            </a:r>
            <a:r>
              <a:rPr lang="ru-RU" sz="1800" dirty="0"/>
              <a:t> з </a:t>
            </a:r>
            <a:r>
              <a:rPr lang="ru-RU" sz="1800" dirty="0" err="1"/>
              <a:t>усіма</a:t>
            </a:r>
            <a:r>
              <a:rPr lang="ru-RU" sz="1800" dirty="0"/>
              <a:t> </a:t>
            </a:r>
            <a:r>
              <a:rPr lang="ru-RU" sz="1800" dirty="0" err="1"/>
              <a:t>мінусами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вони </a:t>
            </a:r>
            <a:r>
              <a:rPr lang="ru-RU" sz="1800" dirty="0" err="1"/>
              <a:t>мають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8160654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C++ не </a:t>
            </a:r>
            <a:r>
              <a:rPr lang="ru-RU" b="1" dirty="0" err="1"/>
              <a:t>підтримує</a:t>
            </a:r>
            <a:r>
              <a:rPr lang="ru-RU" b="1" dirty="0"/>
              <a:t> </a:t>
            </a:r>
            <a:r>
              <a:rPr lang="ru-RU" b="1" dirty="0" err="1"/>
              <a:t>статичні</a:t>
            </a:r>
            <a:r>
              <a:rPr lang="ru-RU" b="1" dirty="0"/>
              <a:t> </a:t>
            </a:r>
            <a:r>
              <a:rPr lang="ru-RU" b="1" dirty="0" err="1"/>
              <a:t>конструктори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ви можете </a:t>
            </a:r>
            <a:r>
              <a:rPr lang="uk-UA" sz="1800" dirty="0" err="1"/>
              <a:t>ініціалізувати</a:t>
            </a:r>
            <a:r>
              <a:rPr lang="uk-UA" sz="1800" dirty="0"/>
              <a:t> звичайне поле через конструктор, то логічно, що ви повинні мати можливість </a:t>
            </a:r>
            <a:r>
              <a:rPr lang="uk-UA" sz="1800" dirty="0" err="1"/>
              <a:t>ініціалізувати</a:t>
            </a:r>
            <a:r>
              <a:rPr lang="uk-UA" sz="1800" dirty="0"/>
              <a:t> статичні поля через статичний конструктор. І, хоча деякі сучасні мови програмування дійсно підтримують використання статичних конструкторів саме для цієї мети, мова </a:t>
            </a:r>
            <a:r>
              <a:rPr lang="en-US" sz="1800" dirty="0"/>
              <a:t>C++, </a:t>
            </a:r>
            <a:r>
              <a:rPr lang="uk-UA" sz="1800" dirty="0"/>
              <a:t>на жаль, не є однією з таких.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ваша статична змінна може бути </a:t>
            </a:r>
            <a:r>
              <a:rPr lang="uk-UA" sz="1800" dirty="0" err="1"/>
              <a:t>ініціалізована</a:t>
            </a:r>
            <a:r>
              <a:rPr lang="uk-UA" sz="1800" dirty="0"/>
              <a:t> напряму, то конструктор не потрібен: ви можете визначити статичне поле, навіть якщо вона 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/>
              <a:t>. </a:t>
            </a:r>
            <a:r>
              <a:rPr lang="uk-UA" sz="1800" dirty="0"/>
              <a:t>Ми робили це у вищенаведеному прикладі з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s_nextID</a:t>
            </a:r>
            <a:r>
              <a:rPr lang="en-US" sz="1800" dirty="0"/>
              <a:t>. </a:t>
            </a:r>
            <a:r>
              <a:rPr lang="uk-UA" sz="1800" dirty="0"/>
              <a:t>Ось ще один приклад: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EFC002-C097-4B10-A2A7-51D9EF67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196390"/>
            <a:ext cx="12192000" cy="266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94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C++ не </a:t>
            </a:r>
            <a:r>
              <a:rPr lang="ru-RU" b="1" dirty="0" err="1"/>
              <a:t>підтримує</a:t>
            </a:r>
            <a:r>
              <a:rPr lang="ru-RU" b="1" dirty="0"/>
              <a:t> </a:t>
            </a:r>
            <a:r>
              <a:rPr lang="ru-RU" b="1" dirty="0" err="1"/>
              <a:t>статичні</a:t>
            </a:r>
            <a:r>
              <a:rPr lang="ru-RU" b="1" dirty="0"/>
              <a:t> </a:t>
            </a:r>
            <a:r>
              <a:rPr lang="ru-RU" b="1" dirty="0" err="1"/>
              <a:t>конструктори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для ініціалізації вашої статичної змінної-члена потрібно виконати код (наприклад, цикл), то є кілька різних способів це зробити. Наступний спосіб є кращим з них: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774766-EAC3-4936-BA62-E3584EFE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87" y="1723049"/>
            <a:ext cx="7502225" cy="51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103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8089</Words>
  <Application>Microsoft Office PowerPoint</Application>
  <PresentationFormat>Широкий екран</PresentationFormat>
  <Paragraphs>578</Paragraphs>
  <Slides>144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144</vt:i4>
      </vt:variant>
    </vt:vector>
  </HeadingPairs>
  <TitlesOfParts>
    <vt:vector size="150" baseType="lpstr">
      <vt:lpstr>Arial</vt:lpstr>
      <vt:lpstr>Calibri</vt:lpstr>
      <vt:lpstr>Consolas</vt:lpstr>
      <vt:lpstr>Courier New</vt:lpstr>
      <vt:lpstr>Tahoma</vt:lpstr>
      <vt:lpstr>Тема Office</vt:lpstr>
      <vt:lpstr>Покажчик this і конструктор копіювання</vt:lpstr>
      <vt:lpstr>Зменшення кількості конструкторів</vt:lpstr>
      <vt:lpstr>Зменшення кількості конструкторів</vt:lpstr>
      <vt:lpstr>Зменшення кількості конструкторів</vt:lpstr>
      <vt:lpstr>Конструктор за замовчуванням, що неявно генерується</vt:lpstr>
      <vt:lpstr>Завдання №1</vt:lpstr>
      <vt:lpstr>_</vt:lpstr>
      <vt:lpstr>_</vt:lpstr>
      <vt:lpstr>_</vt:lpstr>
      <vt:lpstr>Список ініціалізації членів класу</vt:lpstr>
      <vt:lpstr>Список ініціалізації членів класу</vt:lpstr>
      <vt:lpstr>Список ініціалізації членів класу</vt:lpstr>
      <vt:lpstr>Список ініціалізації членів класу</vt:lpstr>
      <vt:lpstr>Список ініціалізації членів класу</vt:lpstr>
      <vt:lpstr>Список ініціалізації членів класу</vt:lpstr>
      <vt:lpstr>Список ініціалізації членів класу</vt:lpstr>
      <vt:lpstr>Список ініціалізації членів класу</vt:lpstr>
      <vt:lpstr>Список ініціалізації членів класу</vt:lpstr>
      <vt:lpstr>uniform-ініціалізація в C++11</vt:lpstr>
      <vt:lpstr>Ініціалізація масивів у класі</vt:lpstr>
      <vt:lpstr>Ініціалізація змінних-членів, які є класами</vt:lpstr>
      <vt:lpstr>Використання списків ініціалізації</vt:lpstr>
      <vt:lpstr>_</vt:lpstr>
      <vt:lpstr>_</vt:lpstr>
      <vt:lpstr>Порядок виконання в списку ініціалізації</vt:lpstr>
      <vt:lpstr>Висновки</vt:lpstr>
      <vt:lpstr>Ініціалізація нестатичних членів класу</vt:lpstr>
      <vt:lpstr>_</vt:lpstr>
      <vt:lpstr>Ініціалізація нестатичних членів класу</vt:lpstr>
      <vt:lpstr>_</vt:lpstr>
      <vt:lpstr>Ініціалізація нестатичних членів класу</vt:lpstr>
      <vt:lpstr>_</vt:lpstr>
      <vt:lpstr>_</vt:lpstr>
      <vt:lpstr>Делегуючі конструктори</vt:lpstr>
      <vt:lpstr>Делегуючі конструктори</vt:lpstr>
      <vt:lpstr>Делегуючі конструктори</vt:lpstr>
      <vt:lpstr>Використання окремого методу</vt:lpstr>
      <vt:lpstr>Використання окремого методу</vt:lpstr>
      <vt:lpstr>Делегуючі конструктори</vt:lpstr>
      <vt:lpstr>Делегуючі конструктори</vt:lpstr>
      <vt:lpstr>Делегуючі конструктори</vt:lpstr>
      <vt:lpstr>Делегуючі конструктори</vt:lpstr>
      <vt:lpstr>_</vt:lpstr>
      <vt:lpstr>Ідіома програмування RAII</vt:lpstr>
      <vt:lpstr>Ідіома програмування RAII</vt:lpstr>
      <vt:lpstr>Ідіома програмування RAII</vt:lpstr>
      <vt:lpstr>Ідіома програмування RAII</vt:lpstr>
      <vt:lpstr>Попередження про функцію exit()</vt:lpstr>
      <vt:lpstr>Висновки</vt:lpstr>
      <vt:lpstr>Прихований вказівник *this</vt:lpstr>
      <vt:lpstr>Прихований вказівник *this</vt:lpstr>
      <vt:lpstr>_</vt:lpstr>
      <vt:lpstr>Прихований вказівник *this</vt:lpstr>
      <vt:lpstr>Вказівник *this завжди вказує на поточний об’єкт</vt:lpstr>
      <vt:lpstr>Висновки</vt:lpstr>
      <vt:lpstr>Класи і заголовкові файли</vt:lpstr>
      <vt:lpstr>Класи і заголовкові файли</vt:lpstr>
      <vt:lpstr>_</vt:lpstr>
      <vt:lpstr>_</vt:lpstr>
      <vt:lpstr>Класи і заголовкові файли</vt:lpstr>
      <vt:lpstr>_</vt:lpstr>
      <vt:lpstr>Класи і заголовкові файли</vt:lpstr>
      <vt:lpstr>Параметри за замовчуванням</vt:lpstr>
      <vt:lpstr>Бібліотеки</vt:lpstr>
      <vt:lpstr>Бібліотеки</vt:lpstr>
      <vt:lpstr>Висновки</vt:lpstr>
      <vt:lpstr>Висновки</vt:lpstr>
      <vt:lpstr>_</vt:lpstr>
      <vt:lpstr>Класи і const</vt:lpstr>
      <vt:lpstr>Класи і const</vt:lpstr>
      <vt:lpstr>Константні методи класів</vt:lpstr>
      <vt:lpstr>Константні методи класів</vt:lpstr>
      <vt:lpstr>Константні методи класів</vt:lpstr>
      <vt:lpstr>Константні методи класів</vt:lpstr>
      <vt:lpstr>Константні методи класів</vt:lpstr>
      <vt:lpstr>Константні посилання і класи</vt:lpstr>
      <vt:lpstr>Константні посилання і класи</vt:lpstr>
      <vt:lpstr>Перевантаження константних і неконстантних функцій</vt:lpstr>
      <vt:lpstr>Статичні змінні-члени класу</vt:lpstr>
      <vt:lpstr>Статичні змінні-члени класу</vt:lpstr>
      <vt:lpstr>Статичні змінні-члени класу</vt:lpstr>
      <vt:lpstr>Статичні змінні-члени класу</vt:lpstr>
      <vt:lpstr>Статичні члени не пов’язані з об’єктами класу</vt:lpstr>
      <vt:lpstr>Статичні члени не пов’язані з об’єктами класу</vt:lpstr>
      <vt:lpstr>Визначення і ініціалізація статичних полів класу</vt:lpstr>
      <vt:lpstr>Визначення і ініціалізація статичних полів класу</vt:lpstr>
      <vt:lpstr>Ініціалізація статичних полів всередині тіла класу</vt:lpstr>
      <vt:lpstr>Ініціалізація статичних полів всередині тіла класу</vt:lpstr>
      <vt:lpstr>Використання статичних полів класу</vt:lpstr>
      <vt:lpstr>Використання статичних полів класу</vt:lpstr>
      <vt:lpstr>Статичні методи класу</vt:lpstr>
      <vt:lpstr>Статичні методи класу</vt:lpstr>
      <vt:lpstr>Статичні методи класу</vt:lpstr>
      <vt:lpstr>Статичні методи не мають прихованого вказівника *this</vt:lpstr>
      <vt:lpstr>_</vt:lpstr>
      <vt:lpstr>_</vt:lpstr>
      <vt:lpstr>Попередження про класи зі всіма статичними мемберами</vt:lpstr>
      <vt:lpstr>C++ не підтримує статичні конструктори</vt:lpstr>
      <vt:lpstr>C++ не підтримує статичні конструктори</vt:lpstr>
      <vt:lpstr>_</vt:lpstr>
      <vt:lpstr>Висновки</vt:lpstr>
      <vt:lpstr>Конструктор копіювання</vt:lpstr>
      <vt:lpstr>_</vt:lpstr>
      <vt:lpstr>_</vt:lpstr>
      <vt:lpstr>Конструктор копіювання</vt:lpstr>
      <vt:lpstr>Конструктор копіювання</vt:lpstr>
      <vt:lpstr>Конструктор копіювання</vt:lpstr>
      <vt:lpstr>_</vt:lpstr>
      <vt:lpstr>Запобігання створенню копій об’єктів</vt:lpstr>
      <vt:lpstr>_</vt:lpstr>
      <vt:lpstr>Конструктор копіювання можна проігнорувати</vt:lpstr>
      <vt:lpstr>Конструктор копіювання можна проігнорувати</vt:lpstr>
      <vt:lpstr>Конструктор копіювання можна проігнорувати</vt:lpstr>
      <vt:lpstr>Конструктор копіювання можна проігнорувати</vt:lpstr>
      <vt:lpstr>Копіююча ініціалізація</vt:lpstr>
      <vt:lpstr>Використання копіюючої ініціалізації з класами</vt:lpstr>
      <vt:lpstr>Використання копіюючої ініціалізації з класами</vt:lpstr>
      <vt:lpstr>Використання копіюючої ініціалізації з класами</vt:lpstr>
      <vt:lpstr>Інші застосування копіюючої ініціалізації</vt:lpstr>
      <vt:lpstr>Інші застосування копіюючої ініціалізації</vt:lpstr>
      <vt:lpstr>Інші застосування копіюючої ініціалізації</vt:lpstr>
      <vt:lpstr>_</vt:lpstr>
      <vt:lpstr>Дружні функції і класи</vt:lpstr>
      <vt:lpstr>Дружні функції</vt:lpstr>
      <vt:lpstr>_</vt:lpstr>
      <vt:lpstr>_</vt:lpstr>
      <vt:lpstr>_</vt:lpstr>
      <vt:lpstr>Дружні функції і кілька класів</vt:lpstr>
      <vt:lpstr>_</vt:lpstr>
      <vt:lpstr>Дружні класи</vt:lpstr>
      <vt:lpstr>Примітки про дружні класи:</vt:lpstr>
      <vt:lpstr>Дружні методи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  <vt:lpstr>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Введення в вебдизайн</dc:title>
  <dc:creator>Alexander</dc:creator>
  <cp:lastModifiedBy>Alexander Vereshchagin</cp:lastModifiedBy>
  <cp:revision>150</cp:revision>
  <dcterms:created xsi:type="dcterms:W3CDTF">2021-08-19T17:51:13Z</dcterms:created>
  <dcterms:modified xsi:type="dcterms:W3CDTF">2024-03-29T13:29:36Z</dcterms:modified>
</cp:coreProperties>
</file>